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media/image2.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3.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p:nvPr>
            <p:ph type="sldImg"/>
          </p:nvPr>
        </p:nvSpPr>
        <p:spPr>
          <a:xfrm>
            <a:off x="1143000" y="685800"/>
            <a:ext cx="4572000" cy="3429000"/>
          </a:xfrm>
          <a:prstGeom prst="rect">
            <a:avLst/>
          </a:prstGeom>
        </p:spPr>
        <p:txBody>
          <a:bodyPr/>
          <a:lstStyle/>
          <a:p>
            <a:pPr/>
          </a:p>
        </p:txBody>
      </p:sp>
      <p:sp>
        <p:nvSpPr>
          <p:cNvPr id="116" name="Shape 11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 Id="rId3" Type="http://schemas.openxmlformats.org/officeDocument/2006/relationships/hyperlink" Target="https://github.com/jupyter/jupyter/wiki/Jupyter-kernels" TargetMode="Externa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datadryad.org/bitstream/handle/10255/dryad.66569/DataRecord_3_DLC_Weight_File_06Jun14.csv?sequence=1" TargetMode="External"/><Relationship Id="rId4" Type="http://schemas.openxmlformats.org/officeDocument/2006/relationships/hyperlink" Target="http://datadryad.org/bitstream/handle/10255/dryad.66569/README.docx?sequence=2" TargetMode="Externa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 Id="rId3" Type="http://schemas.openxmlformats.org/officeDocument/2006/relationships/hyperlink" Target="http://datadryad.org/bitstream/handle/10255/dryad.66569/DataRecord_3_DLC_Weight_File_06Jun14.csv?sequence=1" TargetMode="External"/><Relationship Id="rId4" Type="http://schemas.openxmlformats.org/officeDocument/2006/relationships/hyperlink" Target="http://datadryad.org/bitstream/handle/10255/dryad.66569/README.docx?sequence=2" TargetMode="Externa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 Objectives</a:t>
            </a:r>
          </a:p>
          <a:p>
            <a:pPr/>
            <a:r>
              <a:t>- Identify relevant project-level and data-level documentation.</a:t>
            </a:r>
          </a:p>
          <a:p>
            <a:pPr/>
            <a:r>
              <a:t>- Recognize the purpose of documentation tools such as lab notebooks, codebooks, and readme files.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 OneNote</a:t>
            </a:r>
          </a:p>
          <a:p>
            <a:pPr marL="180473" indent="-180473">
              <a:buSzPct val="100000"/>
              <a:buChar char="-"/>
            </a:pPr>
            <a:r>
              <a:t>Microsoft product. May be nice if your comfortable with the Microsoft office ecosystem.</a:t>
            </a:r>
          </a:p>
          <a:p>
            <a:pPr marL="180473" indent="-180473">
              <a:buSzPct val="100000"/>
              <a:buChar char="-"/>
            </a:pPr>
            <a:r>
              <a:t>Allows you to write notes and add images and other media anywhere on the page. </a:t>
            </a:r>
          </a:p>
          <a:p>
            <a:pPr marL="180473" indent="-180473">
              <a:buSzPct val="100000"/>
              <a:buChar char="-"/>
            </a:pPr>
            <a:r>
              <a:t>Organized into notebooks with sections and pages</a:t>
            </a:r>
          </a:p>
          <a:p>
            <a:pPr marL="180473" indent="-180473">
              <a:buSzPct val="100000"/>
              <a:buChar char="-"/>
            </a:pPr>
            <a:r>
              <a:t>Can be synced online</a:t>
            </a:r>
          </a:p>
          <a:p>
            <a:pPr marL="180473" indent="-180473">
              <a:buSzPct val="100000"/>
              <a:buChar char="-"/>
            </a:pPr>
            <a:r>
              <a:t>Can save notes as PDF, and may be able to share online. </a:t>
            </a:r>
          </a:p>
          <a:p>
            <a:pPr lvl="1" marL="561473" indent="-180473">
              <a:buSzPct val="100000"/>
              <a:buChar char="-"/>
            </a:pPr>
            <a:r>
              <a:t>But it’s worth being careful using these notebooks because they might not be the friendliest in trying to export away from Microsoft products.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 Evernote</a:t>
            </a:r>
          </a:p>
          <a:p>
            <a:pPr marL="180473" indent="-180473">
              <a:buSzPct val="100000"/>
              <a:buChar char="-"/>
            </a:pPr>
            <a:r>
              <a:t>Application with a free and paid option</a:t>
            </a:r>
          </a:p>
          <a:p>
            <a:pPr marL="180473" indent="-180473">
              <a:buSzPct val="100000"/>
              <a:buChar char="-"/>
            </a:pPr>
            <a:r>
              <a:t>Online and on desktop, synchronize across computers</a:t>
            </a:r>
          </a:p>
          <a:p>
            <a:pPr marL="180473" indent="-180473">
              <a:buSzPct val="100000"/>
              <a:buChar char="-"/>
            </a:pPr>
            <a:r>
              <a:t>Export webpages</a:t>
            </a:r>
          </a:p>
          <a:p>
            <a:pPr marL="180473" indent="-180473">
              <a:buSzPct val="100000"/>
              <a:buChar char="-"/>
            </a:pPr>
            <a:r>
              <a:t>Text, links, and images</a:t>
            </a:r>
          </a:p>
          <a:p>
            <a:pPr marL="180473" indent="-180473">
              <a:buSzPct val="100000"/>
              <a:buChar char="-"/>
            </a:pPr>
            <a:r>
              <a:t>Allows for organization into notebooks</a:t>
            </a:r>
          </a:p>
          <a:p>
            <a:pPr marL="180473" indent="-180473">
              <a:buSzPct val="100000"/>
              <a:buChar char="-"/>
            </a:pPr>
            <a:r>
              <a:t>Can link to other services like Google Drive.</a:t>
            </a:r>
          </a:p>
          <a:p>
            <a:pPr marL="180473" indent="-180473">
              <a:buSzPct val="100000"/>
              <a:buChar char="-"/>
            </a:pPr>
            <a:r>
              <a:t>Can share within the app, or export as HTML, save as a PDF file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Jupyter notebooks are worth knowing about, especially if you write code, and especially if you code in Python, but also Bash, R, MATLAB. [Website](</a:t>
            </a:r>
            <a:r>
              <a:rPr u="sng">
                <a:solidFill>
                  <a:schemeClr val="accent5"/>
                </a:solidFill>
                <a:uFill>
                  <a:solidFill>
                    <a:schemeClr val="accent5"/>
                  </a:solidFill>
                </a:uFill>
                <a:hlinkClick r:id="rId3" invalidUrl="" action="" tgtFrame="" tooltip="" history="1" highlightClick="0" endSnd="0"/>
              </a:rPr>
              <a:t>https://github.com/jupyter/jupyter/wiki/Jupyter-kernels</a:t>
            </a:r>
            <a:r>
              <a:t>)</a:t>
            </a:r>
          </a:p>
          <a:p>
            <a:pPr/>
          </a:p>
          <a:p>
            <a:pPr/>
            <a:r>
              <a:t>Jupyter notebook software runs locally using a browser-based tool for interactive authoring of documents. They allow you to:</a:t>
            </a:r>
          </a:p>
          <a:p>
            <a:pPr marL="180473" indent="-180473">
              <a:buSzPct val="100000"/>
              <a:buChar char="-"/>
            </a:pPr>
            <a:r>
              <a:t>Interleave executable code with explanatory text.</a:t>
            </a:r>
          </a:p>
          <a:p>
            <a:pPr marL="180473" indent="-180473">
              <a:buSzPct val="100000"/>
              <a:buChar char="-"/>
            </a:pPr>
            <a:r>
              <a:t>Execute code from the browser, with the results of computations attached to the code which generated them.</a:t>
            </a:r>
          </a:p>
          <a:p>
            <a:pPr/>
            <a:r>
              <a:t>- Edit code with automatic syntax highlighting, indentation, and tab completion.</a:t>
            </a:r>
          </a:p>
          <a:p>
            <a:pPr/>
          </a:p>
          <a:p>
            <a:pPr/>
            <a:r>
              <a:t>These documents are internally JSON files. Since JSON is a plain text format, they can be version-controlled and shared with colleagues.</a:t>
            </a:r>
          </a:p>
          <a:p>
            <a:pPr/>
          </a:p>
          <a:p>
            <a:pPr/>
            <a:r>
              <a:t>Notebooks may be exported to a range of static formats, including HTML (for example, for blog posts), LaTeX, PDF, and slide shows.</a:t>
            </a:r>
          </a:p>
          <a:p>
            <a:pPr/>
          </a:p>
          <a:p>
            <a:pPr/>
            <a:r>
              <a:t>#### Extra</a:t>
            </a:r>
          </a:p>
          <a:p>
            <a:pPr/>
            <a:r>
              <a:t>Jupyter Notebook Viewers an additional service that loads the notebook document from a URL and renders it as a static web page. The results may thus be shared with a colleague, or as a public blog post, without other users needing to install the Jupyter notebook themselves.</a:t>
            </a:r>
          </a:p>
          <a:p>
            <a:pPr/>
          </a:p>
          <a:p>
            <a:pPr/>
            <a:r>
              <a:t>Notebook documents: a representation of all content visible in the web application, including inputs and outputs of the computations, explanatory text, mathematics, images, and rich media representations of objects.</a:t>
            </a:r>
          </a:p>
          <a:p>
            <a:pPr/>
          </a:p>
          <a:p>
            <a:pPr/>
            <a:r>
              <a:t>See also</a:t>
            </a:r>
          </a:p>
          <a:p>
            <a:pPr/>
            <a:r>
              <a:t>See the installation guide on how to install the notebook and its dependencies.</a:t>
            </a:r>
          </a:p>
          <a:p>
            <a:pPr/>
            <a:r>
              <a:t>Main features of the web application</a:t>
            </a:r>
          </a:p>
          <a:p>
            <a:pPr/>
            <a:r>
              <a:t>	• In-browser editing for code, with automatic syntax highlighting, indentation, and tab completion/introspection.</a:t>
            </a:r>
          </a:p>
          <a:p>
            <a:pPr/>
            <a:r>
              <a:t>	•The ability to execute code from the browser, with the results of computations attached to the code which generated them.</a:t>
            </a:r>
          </a:p>
          <a:p>
            <a:pPr/>
            <a:r>
              <a:t>	• Displaying the result of computation using rich media representations, such as HTML, LaTeX, PNG, SVG, etc. For example, publication-quality figures rendered by the matplotlib library, can be included inline.</a:t>
            </a:r>
          </a:p>
          <a:p>
            <a:pPr/>
          </a:p>
          <a:p>
            <a:pPr/>
          </a:p>
          <a:p>
            <a:pPr/>
            <a:r>
              <a:t>Notebook documents</a:t>
            </a:r>
          </a:p>
          <a:p>
            <a:pPr/>
            <a:r>
              <a:t>Notebook documents contains the inputs and outputs of a interactive session as well as additional text that accompanies the code but is not meant for execution. In this way, notebook files can serve as a complete computational record of a session, interleaving executable code with explanatory text, mathematics, and rich representations of resulting objects.</a:t>
            </a:r>
          </a:p>
          <a:p>
            <a:pPr/>
          </a:p>
          <a:p>
            <a:pPr/>
          </a:p>
          <a:p>
            <a:pPr/>
          </a:p>
          <a:p>
            <a:pPr/>
            <a:r>
              <a:t>In effect, nbviewer is simply nbconvert as a web service, so you can do your own static conversions with nbconvert, without relying on nbviewer.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Notebook documents: a representation of all content visible in the web application, including inputs and outputs of the computations, explanatory text, mathematics, images, and rich media representations of objects.</a:t>
            </a:r>
          </a:p>
          <a:p>
            <a:pPr/>
          </a:p>
          <a:p>
            <a:pPr/>
            <a:r>
              <a:t>They allow you to write notes, add images, and format notes, as well as writing and running the code within the notebook.</a:t>
            </a:r>
          </a:p>
          <a:p>
            <a:pPr/>
          </a:p>
          <a:p>
            <a:pPr/>
            <a:r>
              <a:t>Specifically a neat thing is that you can write your notes including LaTeX for mathematical expressions, and they will be formatted for you.</a:t>
            </a:r>
          </a:p>
          <a:p>
            <a:pPr/>
          </a:p>
          <a:p>
            <a:pPr/>
            <a:r>
              <a:t>#### Extra</a:t>
            </a:r>
          </a:p>
          <a:p>
            <a:pPr/>
            <a:r>
              <a:t>	•In-browser editing for rich text, including headers, lists, and that kind of thing. This uses the Markdown markup language, and can also include HTML.</a:t>
            </a:r>
          </a:p>
          <a:p>
            <a:pPr/>
            <a:r>
              <a:t>	•Include mathematical notation within markdown cells using LaTeX</a:t>
            </a:r>
          </a:p>
          <a:p>
            <a:pPr/>
            <a:r>
              <a:t> and rendered natively by MathJax.</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Good practices: </a:t>
            </a:r>
          </a:p>
          <a:p>
            <a:pPr/>
          </a:p>
          <a:p>
            <a:pPr/>
            <a:r>
              <a:t>- Date each entry</a:t>
            </a:r>
          </a:p>
          <a:p>
            <a:pPr/>
            <a:r>
              <a:t>	- Include the year</a:t>
            </a:r>
          </a:p>
          <a:p>
            <a:pPr/>
            <a:r>
              <a:t>- List the full names and contact information for all collaborators</a:t>
            </a:r>
          </a:p>
          <a:p>
            <a:pPr/>
            <a:r>
              <a:t>	- Identify who did what</a:t>
            </a:r>
          </a:p>
          <a:p>
            <a:pPr/>
            <a:r>
              <a:t>- Take notes on meetings and discussions about the research</a:t>
            </a:r>
          </a:p>
          <a:p>
            <a:pPr/>
            <a:r>
              <a:t>	- Write the names of people who assisted you for future acknowledgement</a:t>
            </a:r>
          </a:p>
          <a:p>
            <a:pPr/>
            <a:r>
              <a:t>- Provide justifications for the method and data source(s)</a:t>
            </a:r>
          </a:p>
          <a:p>
            <a:pPr/>
            <a:r>
              <a:t>	- Details about where and who derived or digitized data come from</a:t>
            </a:r>
          </a:p>
          <a:p>
            <a:pPr/>
            <a:r>
              <a:t>- Include protocols for experiments or data acquisition</a:t>
            </a:r>
          </a:p>
          <a:p>
            <a:pPr/>
            <a:r>
              <a:t>- Capture conditions in the field, laboratory, or interview </a:t>
            </a:r>
          </a:p>
          <a:p>
            <a:pPr/>
            <a:r>
              <a:t>	- Include the time, using military time or include AM/PM</a:t>
            </a:r>
          </a:p>
          <a:p>
            <a:pPr/>
            <a:r>
              <a:t>	- Note details on experimental/research organisms/subjects</a:t>
            </a:r>
          </a:p>
          <a:p>
            <a:pPr/>
            <a:r>
              <a:t>	- List details like manufacturer, batch, etc. for purchased material</a:t>
            </a:r>
          </a:p>
          <a:p>
            <a:pPr/>
            <a:r>
              <a:t>	- Record equipment details such as settings and instrument calibration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 Note mistakes in detail and what needed to be fixed</a:t>
            </a:r>
          </a:p>
          <a:p>
            <a:pPr/>
            <a:r>
              <a:t>- Annotate all calculations and include units</a:t>
            </a:r>
          </a:p>
          <a:p>
            <a:pPr/>
            <a:r>
              <a:t>- If data are logged or added on a computer, record file names of data</a:t>
            </a:r>
          </a:p>
          <a:p>
            <a:pPr/>
            <a:r>
              <a:t>	- Include where they are stored and backed up</a:t>
            </a:r>
          </a:p>
          <a:p>
            <a:pPr/>
            <a:r>
              <a:t>- Describe the locations of physical materials: data binders, seeds, samples, etc.</a:t>
            </a:r>
          </a:p>
          <a:p>
            <a:pPr/>
            <a:r>
              <a:t>- Use images to simplify documentation</a:t>
            </a:r>
          </a:p>
          <a:p>
            <a:pPr/>
            <a:r>
              <a:t>	- Take photos or make quick drawings of set-ups, locations,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README files are another tool you can use to document your data. They are usually stand-alone plain text files within a folder and aptly named “README.txt”.</a:t>
            </a:r>
          </a:p>
          <a:p>
            <a:pPr/>
          </a:p>
          <a:p>
            <a:pPr/>
            <a:r>
              <a:t>These documents are common in software development where they account for and describe the the files and folders in a project. </a:t>
            </a:r>
          </a:p>
          <a:p>
            <a:pPr/>
          </a:p>
          <a:p>
            <a:pPr/>
            <a:r>
              <a:t>For data, README files are useful for outlining more detailed information about your datasets, in addition to describing the organization of the digital files and folders that contain your data. They can also contain some contextual information about the project.</a:t>
            </a:r>
          </a:p>
          <a:p>
            <a:pPr/>
          </a:p>
          <a:p>
            <a:pPr/>
            <a:r>
              <a:t>They help you, or if you are sharing your data, someone else to get oriented by outlining how the data in different files connect, where files are located, and what to expect within each file. </a:t>
            </a:r>
          </a:p>
          <a:p>
            <a:pPr/>
          </a:p>
          <a:p>
            <a:pPr/>
            <a:r>
              <a:t>If you use a notebook, you can extract information from the notebook and include the necessary details in the README.</a:t>
            </a:r>
          </a:p>
          <a:p>
            <a:pPr/>
          </a:p>
          <a:p>
            <a:pP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README files can be free-form, or very structured, to describe the contents, structure, and layout of a data collection.</a:t>
            </a:r>
          </a:p>
          <a:p>
            <a:pPr/>
          </a:p>
          <a:p>
            <a:pPr/>
            <a:r>
              <a:t>This is a structured template, to give you an idea of the type of information that is relevant.</a:t>
            </a:r>
          </a:p>
          <a:p>
            <a:pPr/>
          </a:p>
          <a:p>
            <a:pPr/>
            <a:r>
              <a:t>Your own README’s don’t need to be this detailed, but you can use this as a template, to develop your own template, or simply for ideas about the information you would like to capture about your data.</a:t>
            </a:r>
          </a:p>
          <a:p>
            <a:pP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I recommend that you use a README.txt file at the top level of your project folder to explain the purpose of the project, the relevant summary and contact details, and general organization of your files. </a:t>
            </a:r>
          </a:p>
          <a:p>
            <a:pPr/>
          </a:p>
          <a:p>
            <a:pPr/>
            <a:r>
              <a:t>This is equivalent to using the first page of your laboratory notebook to give a general description of your project.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While README files describe a collection of data and how the digital files and data within them are organized; Codebooks and data dictionaries are give a detailed description of the data at the level of each variable within a dataset.</a:t>
            </a:r>
          </a:p>
          <a:p>
            <a:pPr/>
          </a:p>
          <a:p>
            <a:pPr/>
            <a:r>
              <a:t>They can be contained within a README doc. </a:t>
            </a:r>
          </a:p>
          <a:p>
            <a:pPr/>
          </a:p>
          <a:p>
            <a:pPr/>
            <a:r>
              <a:t>We saw an example of this in the Cornell template within the “DATA-SPECIFIC INFORMATION FOR: [FILENAME]” section.</a:t>
            </a:r>
          </a:p>
          <a:p>
            <a:pPr/>
          </a:p>
          <a:p>
            <a:pPr/>
            <a:r>
              <a:t>They can also be separate files, or even part of a data spreadsheet like the one we looked in the data collection portion.</a:t>
            </a:r>
          </a:p>
          <a:p>
            <a:pPr/>
          </a:p>
          <a:p>
            <a:pPr/>
            <a:r>
              <a:t>Codebooks are commonly used in social sciences, as a document containing the list of codes used in research. A well-documented codebook "contains information intended to be complete and self-explanatory for each variable in a particular data file.” </a:t>
            </a:r>
          </a:p>
          <a:p>
            <a:pPr/>
          </a:p>
          <a:p>
            <a:pPr/>
            <a:r>
              <a:t>Data dictionaries are sometimes considered less informative than a codebook, but contain the same kind of information. For the purposes of this presentation, data dictionaries and codebooks are pretty much the same thing.</a:t>
            </a:r>
          </a:p>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 Introduction</a:t>
            </a:r>
          </a:p>
          <a:p>
            <a:pPr/>
            <a:r>
              <a:t>In this section, we'll focus on documenting your data to help you share information about your project with your advisor, write your thesis or dissertation, and to ensure your data are useful later.</a:t>
            </a:r>
          </a:p>
          <a:p>
            <a:pPr/>
          </a:p>
          <a:p>
            <a:pPr/>
            <a:r>
              <a:t>Data documentation starts during collection and continues throughout the time you work with the data, including when performing quality assurance and analysis.</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Data file: </a:t>
            </a:r>
            <a:r>
              <a:rPr u="sng">
                <a:solidFill>
                  <a:schemeClr val="accent5"/>
                </a:solidFill>
                <a:uFill>
                  <a:solidFill>
                    <a:schemeClr val="accent5"/>
                  </a:solidFill>
                </a:uFill>
                <a:hlinkClick r:id="rId3" invalidUrl="" action="" tgtFrame="" tooltip="" history="1" highlightClick="0" endSnd="0"/>
              </a:rPr>
              <a:t>http://datadryad.org/bitstream/handle/10255/dryad.66569/DataRecord_3_DLC_Weight_File_06Jun14.csv?sequence=1</a:t>
            </a:r>
            <a:r>
              <a:t>  </a:t>
            </a:r>
          </a:p>
          <a:p>
            <a:pPr/>
          </a:p>
          <a:p>
            <a:pPr/>
          </a:p>
          <a:p>
            <a:pPr/>
            <a:r>
              <a:t>README file: </a:t>
            </a:r>
            <a:r>
              <a:rPr u="sng">
                <a:solidFill>
                  <a:schemeClr val="accent5"/>
                </a:solidFill>
                <a:uFill>
                  <a:solidFill>
                    <a:schemeClr val="accent5"/>
                  </a:solidFill>
                </a:uFill>
                <a:hlinkClick r:id="rId4" invalidUrl="" action="" tgtFrame="" tooltip="" history="1" highlightClick="0" endSnd="0"/>
              </a:rPr>
              <a:t>http://datadryad.org/bitstream/handle/10255/dryad.66569/README.docx?sequence=2</a:t>
            </a:r>
            <a:r>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Data from the Duke Lemur Center about the weight of lemurs.</a:t>
            </a:r>
          </a:p>
          <a:p>
            <a:pPr/>
          </a:p>
          <a:p>
            <a:pPr/>
            <a:r>
              <a:t>The data are clean, but they cannot be interpreted from the spreadsheet alone. For example, What does the variable ‘AgeAtWt_mo_NoDec’ mean.</a:t>
            </a:r>
          </a:p>
          <a:p>
            <a:pPr/>
          </a:p>
          <a:p>
            <a:pPr/>
            <a:r>
              <a:t>What does the value  ‘CMED’ within the variable ‘Taxon’ mean?</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Enter the data dictionary in the form of the README.doc file.</a:t>
            </a:r>
          </a:p>
          <a:p>
            <a:pPr/>
          </a:p>
          <a:p>
            <a:pPr/>
            <a:r>
              <a:t>lays out information on each variable in the dataset. For example, it defines the variable “AgeAtWt_mo_NoDec” as</a:t>
            </a:r>
          </a:p>
          <a:p>
            <a:pPr/>
            <a:r>
              <a:t>Age in months with no decimal:  AgeAtWt_mo  value rounded down to a whole number for use in computing average individual weights (FLOOR(AgeAtWt_mo))</a:t>
            </a:r>
          </a:p>
          <a:p>
            <a:pPr/>
          </a:p>
          <a:p>
            <a:pPr/>
            <a:r>
              <a:t>it also lists the the various taxonomic codes used within the ‘taxon’ variable.</a:t>
            </a:r>
          </a:p>
          <a:p>
            <a:pPr/>
          </a:p>
          <a:p>
            <a:pPr/>
            <a:r>
              <a:rPr u="sng">
                <a:solidFill>
                  <a:schemeClr val="accent5"/>
                </a:solidFill>
                <a:uFill>
                  <a:solidFill>
                    <a:schemeClr val="accent5"/>
                  </a:solidFill>
                </a:uFill>
                <a:hlinkClick r:id="rId3" invalidUrl="" action="" tgtFrame="" tooltip="" history="1" highlightClick="0" endSnd="0"/>
              </a:rPr>
              <a:t>http://datadryad.org/bitstream/handle/10255/dryad.66569/DataRecord_3_DLC_Weight_File_06Jun14.csv?sequence=1</a:t>
            </a:r>
            <a:r>
              <a:t> </a:t>
            </a:r>
          </a:p>
          <a:p>
            <a:pPr/>
          </a:p>
          <a:p>
            <a:pPr/>
            <a:r>
              <a:rPr u="sng">
                <a:solidFill>
                  <a:schemeClr val="accent5"/>
                </a:solidFill>
                <a:uFill>
                  <a:solidFill>
                    <a:schemeClr val="accent5"/>
                  </a:solidFill>
                </a:uFill>
                <a:hlinkClick r:id="rId4" invalidUrl="" action="" tgtFrame="" tooltip="" history="1" highlightClick="0" endSnd="0"/>
              </a:rPr>
              <a:t>http://datadryad.org/bitstream/handle/10255/dryad.66569/README.docx?sequence=2</a:t>
            </a:r>
            <a:r>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 DDI Codebook example</a:t>
            </a:r>
          </a:p>
          <a:p>
            <a:pPr/>
          </a:p>
          <a:p>
            <a:pPr/>
            <a:r>
              <a:t>We just looked in detail as a data dictionary for a dataset about Lemurs.  I’d also like to share what a more detailed codebook could look like.</a:t>
            </a:r>
          </a:p>
          <a:p>
            <a:pPr/>
          </a:p>
          <a:p>
            <a:pPr/>
            <a:r>
              <a:t>This little snippet is from a codebook that uses the DDI standard. DDI stands for the Data Documentation Initiative (also known as DDI Metadata).</a:t>
            </a:r>
          </a:p>
          <a:p>
            <a:pPr/>
          </a:p>
          <a:p>
            <a:pPr/>
            <a:r>
              <a:t>An international standard for describing surveys, questionnaires, statistical data files, and social sciences study-level information.</a:t>
            </a:r>
          </a:p>
          <a:p>
            <a:pPr/>
          </a:p>
          <a:p>
            <a:pPr/>
            <a:r>
              <a:t>This snippet is from the documentation for a National Household Survey, 2011 [Canada]</a:t>
            </a:r>
          </a:p>
          <a:p>
            <a:pPr/>
          </a:p>
          <a:p>
            <a:pPr/>
            <a:r>
              <a:t>It includes the same information as the codebook we looked at.</a:t>
            </a:r>
          </a:p>
          <a:p>
            <a:pPr/>
            <a:r>
              <a:t>At the top “BEDRM” is the variable name and a definition is included.</a:t>
            </a:r>
          </a:p>
          <a:p>
            <a:pPr/>
            <a:r>
              <a:t>then “value” and label” indicate the code and it’s meaning</a:t>
            </a:r>
          </a:p>
          <a:p>
            <a:pPr/>
          </a:p>
          <a:p>
            <a:pPr/>
            <a:r>
              <a:t>This codebook contains more information about the variable (data quality note, statistics about the variable)</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This list represents the types of things you would want to know when faced with an unknown dataset. And what ought to be included in a document like a codebook or data dictionary.</a:t>
            </a:r>
          </a:p>
          <a:p>
            <a:pPr/>
          </a:p>
          <a:p>
            <a:pPr marL="180473" indent="-180473">
              <a:buSzPct val="100000"/>
              <a:buChar char="•"/>
            </a:pPr>
            <a:r>
              <a:t>Name assigned to the variable</a:t>
            </a:r>
          </a:p>
          <a:p>
            <a:pPr marL="180473" indent="-180473">
              <a:buSzPct val="100000"/>
              <a:buChar char="•"/>
            </a:pPr>
            <a:r>
              <a:t>What the variable represents.</a:t>
            </a:r>
          </a:p>
          <a:p>
            <a:pPr marL="180473" indent="-180473">
              <a:buSzPct val="100000"/>
              <a:buChar char="•"/>
            </a:pPr>
            <a:r>
              <a:t>Variable format, how the variable was actually recorded in the raw data </a:t>
            </a:r>
          </a:p>
          <a:p>
            <a:pPr lvl="1" marL="561473" indent="-180473">
              <a:buSzPct val="100000"/>
              <a:buChar char="•"/>
            </a:pPr>
            <a:r>
              <a:t>numeric, string; how many characters wide it is; how many decimal places it has</a:t>
            </a:r>
          </a:p>
          <a:p>
            <a:pPr marL="180473" indent="-180473">
              <a:buSzPct val="100000"/>
              <a:buChar char="•"/>
            </a:pPr>
            <a:r>
              <a:t>For scale variables: The variable's units of measurement</a:t>
            </a:r>
          </a:p>
          <a:p>
            <a:pPr marL="180473" indent="-180473">
              <a:buSzPct val="100000"/>
              <a:buChar char="•"/>
            </a:pPr>
            <a:r>
              <a:t>For categorical variables: If coded numerically, the numeric codes and what they represent</a:t>
            </a:r>
          </a:p>
          <a:p>
            <a:pPr lvl="1" marL="561473" indent="-180473">
              <a:buSzPct val="100000"/>
              <a:buChar char="•"/>
            </a:pPr>
            <a:r>
              <a:t>Null value indicator and missing value codes</a:t>
            </a:r>
          </a:p>
          <a:p>
            <a:pPr marL="180473" indent="-180473">
              <a:buSzPct val="100000"/>
              <a:buChar char="•"/>
            </a:pPr>
            <a:r>
              <a:t>Known issues with the data (systematic errors, missing values, etc.)</a:t>
            </a:r>
          </a:p>
          <a:p>
            <a:pPr marL="180473" indent="-180473">
              <a:buSzPct val="100000"/>
              <a:buChar char="•"/>
            </a:pPr>
            <a:r>
              <a:t>Relationship to other variables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 Objectives</a:t>
            </a:r>
          </a:p>
          <a:p>
            <a:pPr/>
            <a:r>
              <a:t>- Identify relevant project-level and data-level documentation.</a:t>
            </a:r>
          </a:p>
          <a:p>
            <a:pPr/>
            <a:r>
              <a:t>- Recognize the purpose of documentation tools such as lab notebooks, codebooks, and readme files.</a:t>
            </a:r>
          </a:p>
          <a:p>
            <a:pPr/>
          </a:p>
          <a:p>
            <a:pPr/>
            <a:r>
              <a:t>If you’re working with a single dataset, a codebook may be enough. If you’re working with a set of folders and data files, a read file can be useful to explain how those files are organized.</a:t>
            </a:r>
          </a:p>
          <a:p>
            <a:pPr/>
          </a:p>
          <a:p>
            <a:pPr/>
          </a:p>
          <a:p>
            <a:pPr/>
            <a:r>
              <a:t>Not only is such information incredibly useful if you’re sharing a dataset, but it’s also useful if you plan to reuse a dataset in the future or you are working with a very large dataset. </a:t>
            </a:r>
          </a:p>
          <a:p>
            <a:pPr/>
          </a:p>
          <a:p>
            <a:pPr/>
            <a:r>
              <a:t>Basically, if there’s a chance you won’t remember the details or never knew them in the first place, a codebook is needed.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 Why document </a:t>
            </a:r>
          </a:p>
          <a:p>
            <a:pPr/>
          </a:p>
          <a:p>
            <a:pPr/>
            <a:r>
              <a:t>It will enable:</a:t>
            </a:r>
          </a:p>
          <a:p>
            <a:pPr/>
          </a:p>
          <a:p>
            <a:pPr/>
            <a:r>
              <a:t>- You to get a mess of details out of your head, so that you can focus on doing your work and avoid forgetting important considerations.</a:t>
            </a:r>
          </a:p>
          <a:p>
            <a:pPr/>
            <a:r>
              <a:t>- You can reproduce and improve workflows in the future.</a:t>
            </a:r>
          </a:p>
          <a:p>
            <a:pPr marL="180473" indent="-180473">
              <a:buSzPct val="100000"/>
              <a:buChar char="-"/>
            </a:pPr>
            <a:r>
              <a:t>Other researchers, including your collaborators, to find the right data and use them properly.</a:t>
            </a:r>
          </a:p>
          <a:p>
            <a:pPr/>
          </a:p>
          <a:p>
            <a:pPr/>
            <a:r>
              <a:t>Clear and detailed documentation is essential for data to be understood, interpreted, and used. </a:t>
            </a:r>
          </a:p>
          <a:p>
            <a:pPr/>
          </a:p>
          <a:p>
            <a:pPr/>
            <a:r>
              <a:t>Generally, data documentation explains the </a:t>
            </a:r>
          </a:p>
          <a:p>
            <a:pPr marL="180473" indent="-180473">
              <a:buSzPct val="100000"/>
              <a:buChar char="•"/>
            </a:pPr>
            <a:r>
              <a:t>who</a:t>
            </a:r>
          </a:p>
          <a:p>
            <a:pPr marL="180473" indent="-180473">
              <a:buSzPct val="100000"/>
              <a:buChar char="•"/>
            </a:pPr>
            <a:r>
              <a:t>what</a:t>
            </a:r>
          </a:p>
          <a:p>
            <a:pPr marL="180473" indent="-180473">
              <a:buSzPct val="100000"/>
              <a:buChar char="•"/>
            </a:pPr>
            <a:r>
              <a:t>where</a:t>
            </a:r>
          </a:p>
          <a:p>
            <a:pPr marL="180473" indent="-180473">
              <a:buSzPct val="100000"/>
              <a:buChar char="•"/>
            </a:pPr>
            <a:r>
              <a:t>when</a:t>
            </a:r>
          </a:p>
          <a:p>
            <a:pPr marL="180473" indent="-180473">
              <a:buSzPct val="100000"/>
              <a:buChar char="•"/>
            </a:pPr>
            <a:r>
              <a:t>and why of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 What to document</a:t>
            </a:r>
          </a:p>
          <a:p>
            <a:pPr/>
            <a:r>
              <a:t>If you have experience with research, you may already have a process for documenting your data. </a:t>
            </a:r>
          </a:p>
          <a:p>
            <a:pPr/>
          </a:p>
          <a:p>
            <a:pPr/>
            <a:r>
              <a:t>We’ll talk about formalizing that process a little. </a:t>
            </a:r>
          </a:p>
          <a:p>
            <a:pPr/>
          </a:p>
          <a:p>
            <a:pPr/>
            <a:r>
              <a:t>The practices we discuss today build into our future conversation about sharing data and metadata standards.</a:t>
            </a:r>
          </a:p>
          <a:p>
            <a:pPr/>
          </a:p>
          <a:p>
            <a:pPr/>
            <a:r>
              <a:t>Let’s start by breaking documentation down into two levels.</a:t>
            </a:r>
          </a:p>
          <a:p>
            <a:pPr/>
          </a:p>
          <a:p>
            <a:pPr/>
            <a:r>
              <a:t>**High-level** documentation explains your research goals and the progress of your project. And gives an overview of your work and methods. </a:t>
            </a:r>
          </a:p>
          <a:p>
            <a:pPr/>
          </a:p>
          <a:p>
            <a:pPr/>
            <a:r>
              <a:t>**Low-level** documentation explains the details of the data, how it has been collected, stored, and changed over time. This is the nitty gritty of your process.</a:t>
            </a:r>
          </a:p>
          <a:p>
            <a:pPr/>
          </a:p>
          <a:p>
            <a:pPr/>
            <a:r>
              <a:t>Both of these are valuable to create and maintain throughout your research, because they will help you to recall your work and explain it to others as you get into the messy details of research.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Project documentation explains:</a:t>
            </a:r>
          </a:p>
          <a:p>
            <a:pPr/>
          </a:p>
          <a:p>
            <a:pPr/>
            <a:r>
              <a:t>- Rationale and context for data collection</a:t>
            </a:r>
          </a:p>
          <a:p>
            <a:pPr/>
            <a:r>
              <a:t>- Research questions/hypotheses</a:t>
            </a:r>
          </a:p>
          <a:p>
            <a:pPr/>
            <a:r>
              <a:t>- Data sources, collection methodology, protocols</a:t>
            </a:r>
          </a:p>
          <a:p>
            <a:pPr/>
            <a:r>
              <a:t>- Data validation and quality assurance actions</a:t>
            </a:r>
          </a:p>
          <a:p>
            <a:pPr/>
            <a:r>
              <a:t>- Transformation of raw or derived data for integration or analysis</a:t>
            </a:r>
          </a:p>
          <a:p>
            <a:pPr/>
            <a:r>
              <a:t>- Data confidentiality, access, and use conditions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Dataset documentation explains:</a:t>
            </a:r>
          </a:p>
          <a:p>
            <a:pPr/>
          </a:p>
          <a:p>
            <a:pPr/>
            <a:r>
              <a:t>- Variable names and descriptions</a:t>
            </a:r>
          </a:p>
          <a:p>
            <a:pPr/>
            <a:r>
              <a:t>- Codes and classification schemes</a:t>
            </a:r>
          </a:p>
          <a:p>
            <a:pPr/>
            <a:r>
              <a:t>- Algorithms used to transform data </a:t>
            </a:r>
          </a:p>
          <a:p>
            <a:pPr/>
            <a:r>
              <a:t>- Structure and organization of files</a:t>
            </a:r>
          </a:p>
          <a:p>
            <a:pPr/>
            <a:r>
              <a:t>- Relationship among data files or tables in a database schema</a:t>
            </a:r>
          </a:p>
          <a:p>
            <a:pPr/>
            <a:r>
              <a:t>- Version information</a:t>
            </a:r>
          </a:p>
          <a:p>
            <a:pPr/>
            <a:r>
              <a:t>- File formats and software used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 How to document</a:t>
            </a:r>
          </a:p>
          <a:p>
            <a:pPr/>
          </a:p>
          <a:p>
            <a:pPr/>
            <a:r>
              <a:t>We’ve gone over the information that is worth documenting, and likely for you to find valuable. Now let’s talk a little about the ways in which you may want to document your project and data.</a:t>
            </a:r>
          </a:p>
          <a:p>
            <a:pPr/>
          </a:p>
          <a:p>
            <a:pPr/>
            <a:r>
              <a:t>- Laboratory notebooks</a:t>
            </a:r>
          </a:p>
          <a:p>
            <a:pPr/>
            <a:r>
              <a:t>- Codebooks and data dictionaries</a:t>
            </a:r>
          </a:p>
          <a:p>
            <a:pPr/>
            <a:r>
              <a:t>- README and log files</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 Notebooks and note files</a:t>
            </a:r>
          </a:p>
          <a:p>
            <a:pPr/>
            <a:r>
              <a:t>For projects including observational and experimental data sources, lab and field notebooks are crucial components of data management. However, notebooks are also helpful to save project-level documentation when working with data from other sources.</a:t>
            </a:r>
          </a:p>
          <a:p>
            <a:pPr/>
          </a:p>
          <a:p>
            <a:pPr/>
            <a:r>
              <a:t>Keeping a notebook is the most thorough method of documentation we’ll discuss, and can serve as a personal thinking tool as well as a reference.</a:t>
            </a:r>
          </a:p>
          <a:p>
            <a:pPr/>
          </a:p>
          <a:p>
            <a:pPr marL="180473" indent="-180473">
              <a:buSzPct val="100000"/>
              <a:buChar char="-"/>
            </a:pPr>
            <a:r>
              <a:t>Provide a central and physical location for protocols, results, and happenings. </a:t>
            </a:r>
          </a:p>
          <a:p>
            <a:pPr lvl="1" marL="561473" indent="-180473">
              <a:buSzPct val="100000"/>
              <a:buChar char="-"/>
            </a:pPr>
            <a:r>
              <a:t>You have one place to go.</a:t>
            </a:r>
          </a:p>
          <a:p>
            <a:pPr lvl="1" marL="561473" indent="-180473">
              <a:buSzPct val="100000"/>
              <a:buChar char="-"/>
            </a:pPr>
            <a:r>
              <a:t>This gives context when you go back to see what you were thinking one or two years ago.</a:t>
            </a:r>
          </a:p>
          <a:p>
            <a:pPr marL="180473" indent="-180473">
              <a:buSzPct val="100000"/>
              <a:buChar char="-"/>
            </a:pPr>
            <a:r>
              <a:t>Encourage a thoughtful process. </a:t>
            </a:r>
          </a:p>
          <a:p>
            <a:pPr lvl="1" marL="561473" indent="-180473">
              <a:buSzPct val="100000"/>
              <a:buChar char="-"/>
            </a:pPr>
            <a:r>
              <a:t>The act of writing forces you to explore and clarify ideas.</a:t>
            </a:r>
          </a:p>
          <a:p>
            <a:pPr marL="180473" indent="-180473">
              <a:buSzPct val="100000"/>
              <a:buChar char="-"/>
            </a:pPr>
            <a:r>
              <a:t>Enable continuity in the face of unexpected events or time passing. </a:t>
            </a:r>
          </a:p>
          <a:p>
            <a:pPr lvl="1" marL="561473" indent="-180473">
              <a:buSzPct val="100000"/>
              <a:buChar char="-"/>
            </a:pPr>
            <a:r>
              <a:t>Yes, you will forget if you don’t write it down.</a:t>
            </a:r>
          </a:p>
          <a:p>
            <a:pPr marL="180473" indent="-180473">
              <a:buSzPct val="100000"/>
              <a:buChar char="-"/>
            </a:pPr>
            <a:r>
              <a:t>Provide a record of how your data were collected, organized, and processed. </a:t>
            </a:r>
          </a:p>
          <a:p>
            <a:pPr lvl="1" marL="561473" indent="-180473">
              <a:buSzPct val="100000"/>
              <a:buChar char="-"/>
            </a:pPr>
            <a:r>
              <a:t>Establishing a legal and scientific provenance (historical record) of your work.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 Physical notebook (analog)</a:t>
            </a:r>
          </a:p>
          <a:p>
            <a:pPr/>
          </a:p>
          <a:p>
            <a:pPr/>
            <a:r>
              <a:t>- stitched binding that lays flat when open</a:t>
            </a:r>
          </a:p>
          <a:p>
            <a:pPr/>
            <a:r>
              <a:t>- larger size is generally better</a:t>
            </a:r>
          </a:p>
          <a:p>
            <a:pPr/>
            <a:r>
              <a:t>- better quality paper and pre-numbered pages are worth it</a:t>
            </a:r>
          </a:p>
          <a:p>
            <a:pPr/>
          </a:p>
          <a:p>
            <a:pPr/>
            <a:r>
              <a:t>### Digital notes</a:t>
            </a:r>
          </a:p>
          <a:p>
            <a:pPr marL="180473" indent="-180473">
              <a:buSzPct val="100000"/>
              <a:buChar char="-"/>
            </a:pPr>
            <a:r>
              <a:t>Electronic notebooks (ELNs)</a:t>
            </a:r>
          </a:p>
          <a:p>
            <a:pPr lvl="1" marL="561473" indent="-180473">
              <a:buSzPct val="100000"/>
              <a:buChar char="-"/>
            </a:pPr>
            <a:r>
              <a:t>You may use one of these if you work in the biological sciences, they are becoming more common in a lab setting.</a:t>
            </a:r>
          </a:p>
          <a:p>
            <a:pPr lvl="1" marL="561473" indent="-180473">
              <a:buSzPct val="100000"/>
              <a:buChar char="-"/>
            </a:pPr>
            <a:r>
              <a:t>SciNote</a:t>
            </a:r>
          </a:p>
          <a:p>
            <a:pPr/>
          </a:p>
          <a:p>
            <a:pPr marL="180473" indent="-180473">
              <a:buSzPct val="100000"/>
              <a:buChar char="-"/>
            </a:pPr>
            <a:r>
              <a:t>Other Computer and Mobile Software</a:t>
            </a:r>
          </a:p>
          <a:p>
            <a:pPr lvl="1" marL="561473" indent="-180473">
              <a:buSzPct val="100000"/>
              <a:buChar char="-"/>
            </a:pPr>
            <a:r>
              <a:t>If you primarily work alone, you may be more interested in using other note-taking software. A few examples of which I’ll go over. </a:t>
            </a:r>
          </a:p>
          <a:p>
            <a:pPr lvl="1" marL="561473" indent="-180473">
              <a:buSzPct val="100000"/>
              <a:buChar char="-"/>
            </a:pPr>
            <a:r>
              <a:t>OneNote</a:t>
            </a:r>
          </a:p>
          <a:p>
            <a:pPr lvl="1" marL="561473" indent="-180473">
              <a:buSzPct val="100000"/>
              <a:buChar char="-"/>
            </a:pPr>
            <a:r>
              <a:t>Jupiter Notebooks</a:t>
            </a:r>
          </a:p>
          <a:p>
            <a:pPr lvl="1" marL="561473" indent="-180473">
              <a:buSzPct val="100000"/>
              <a:buChar char="-"/>
            </a:pPr>
            <a:r>
              <a:t>Evernote</a:t>
            </a:r>
          </a:p>
          <a:p>
            <a:pPr lvl="1" marL="561473" indent="-180473">
              <a:buSzPct val="100000"/>
              <a:buChar char="-"/>
            </a:pPr>
          </a:p>
          <a:p>
            <a:pPr/>
            <a:r>
              <a:t>Remember the export feature. Note here are stuck in this format.</a:t>
            </a:r>
          </a:p>
          <a:p>
            <a:pPr/>
            <a:r>
              <a:t>- Text files saved in a directory (harder to search)</a:t>
            </a:r>
          </a:p>
          <a:p>
            <a:pPr/>
            <a:r>
              <a:t>	- NVAlt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Shape 12"/>
          <p:cNvSpPr/>
          <p:nvPr>
            <p:ph type="body" sz="quarter" idx="1"/>
          </p:nvPr>
        </p:nvSpPr>
        <p:spPr>
          <a:xfrm>
            <a:off x="311699" y="2834125"/>
            <a:ext cx="8520602" cy="7926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ig number">
    <p:spTree>
      <p:nvGrpSpPr>
        <p:cNvPr id="1" name=""/>
        <p:cNvGrpSpPr/>
        <p:nvPr/>
      </p:nvGrpSpPr>
      <p:grpSpPr>
        <a:xfrm>
          <a:off x="0" y="0"/>
          <a:ext cx="0" cy="0"/>
          <a:chOff x="0" y="0"/>
          <a:chExt cx="0" cy="0"/>
        </a:xfrm>
      </p:grpSpPr>
      <p:sp>
        <p:nvSpPr>
          <p:cNvPr id="91" name="Shape 91"/>
          <p:cNvSpPr/>
          <p:nvPr>
            <p:ph type="title"/>
          </p:nvPr>
        </p:nvSpPr>
        <p:spPr>
          <a:xfrm>
            <a:off x="311699" y="1106125"/>
            <a:ext cx="8520602" cy="1963500"/>
          </a:xfrm>
          <a:prstGeom prst="rect">
            <a:avLst/>
          </a:prstGeom>
        </p:spPr>
        <p:txBody>
          <a:bodyPr anchor="b"/>
          <a:lstStyle>
            <a:lvl1pPr algn="ctr">
              <a:defRPr sz="12000"/>
            </a:lvl1pPr>
          </a:lstStyle>
          <a:p>
            <a:pPr/>
            <a:r>
              <a:t>Title Text</a:t>
            </a:r>
          </a:p>
        </p:txBody>
      </p:sp>
      <p:sp>
        <p:nvSpPr>
          <p:cNvPr id="92" name="Shape 92"/>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hape 9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00" name="Shape 10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107" name="Shape 107"/>
          <p:cNvSpPr/>
          <p:nvPr>
            <p:ph type="title"/>
          </p:nvPr>
        </p:nvSpPr>
        <p:spPr>
          <a:prstGeom prst="rect">
            <a:avLst/>
          </a:prstGeom>
        </p:spPr>
        <p:txBody>
          <a:bodyPr/>
          <a:lstStyle/>
          <a:p>
            <a:pPr/>
            <a:r>
              <a:t>Title Text</a:t>
            </a:r>
          </a:p>
        </p:txBody>
      </p:sp>
      <p:sp>
        <p:nvSpPr>
          <p:cNvPr id="108" name="Shape 108"/>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9" name="Shape 10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0" name="Shape 20"/>
          <p:cNvSpPr/>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hape 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28" name="Shape 28"/>
          <p:cNvSpPr/>
          <p:nvPr>
            <p:ph type="title"/>
          </p:nvPr>
        </p:nvSpPr>
        <p:spPr>
          <a:prstGeom prst="rect">
            <a:avLst/>
          </a:prstGeom>
        </p:spPr>
        <p:txBody>
          <a:bodyPr/>
          <a:lstStyle/>
          <a:p>
            <a:pPr/>
            <a:r>
              <a:t>Title Text</a:t>
            </a:r>
          </a:p>
        </p:txBody>
      </p:sp>
      <p:sp>
        <p:nvSpPr>
          <p:cNvPr id="29" name="Shape 29"/>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hape 3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spTree>
      <p:nvGrpSpPr>
        <p:cNvPr id="1" name=""/>
        <p:cNvGrpSpPr/>
        <p:nvPr/>
      </p:nvGrpSpPr>
      <p:grpSpPr>
        <a:xfrm>
          <a:off x="0" y="0"/>
          <a:ext cx="0" cy="0"/>
          <a:chOff x="0" y="0"/>
          <a:chExt cx="0" cy="0"/>
        </a:xfrm>
      </p:grpSpPr>
      <p:sp>
        <p:nvSpPr>
          <p:cNvPr id="37" name="Shape 37"/>
          <p:cNvSpPr/>
          <p:nvPr>
            <p:ph type="title"/>
          </p:nvPr>
        </p:nvSpPr>
        <p:spPr>
          <a:prstGeom prst="rect">
            <a:avLst/>
          </a:prstGeom>
        </p:spPr>
        <p:txBody>
          <a:bodyPr/>
          <a:lstStyle/>
          <a:p>
            <a:pPr/>
            <a:r>
              <a:t>Title Text</a:t>
            </a:r>
          </a:p>
        </p:txBody>
      </p:sp>
      <p:sp>
        <p:nvSpPr>
          <p:cNvPr id="38" name="Shape 38"/>
          <p:cNvSpPr/>
          <p:nvPr>
            <p:ph type="body" sz="half" idx="1"/>
          </p:nvPr>
        </p:nvSpPr>
        <p:spPr>
          <a:xfrm>
            <a:off x="311699" y="1152475"/>
            <a:ext cx="3999902" cy="3416400"/>
          </a:xfrm>
          <a:prstGeom prst="rect">
            <a:avLst/>
          </a:prstGeom>
        </p:spPr>
        <p:txBody>
          <a:bodyPr/>
          <a:lstStyle>
            <a:lvl1pPr>
              <a:defRPr sz="1400"/>
            </a:lvl1pPr>
            <a:lvl2pPr>
              <a:defRPr sz="1400"/>
            </a:lvl2pPr>
            <a:lvl3pPr>
              <a:defRPr sz="1400"/>
            </a:lvl3pPr>
            <a:lvl4pPr>
              <a:defRPr sz="1400"/>
            </a:lvl4pPr>
            <a:lvl5pPr>
              <a:defRPr sz="1400"/>
            </a:lvl5pPr>
          </a:lstStyle>
          <a:p>
            <a:pPr/>
            <a:r>
              <a:t>Body Level One</a:t>
            </a:r>
          </a:p>
          <a:p>
            <a:pPr lvl="1"/>
            <a:r>
              <a:t>Body Level Two</a:t>
            </a:r>
          </a:p>
          <a:p>
            <a:pPr lvl="2"/>
            <a:r>
              <a:t>Body Level Three</a:t>
            </a:r>
          </a:p>
          <a:p>
            <a:pPr lvl="3"/>
            <a:r>
              <a:t>Body Level Four</a:t>
            </a:r>
          </a:p>
          <a:p>
            <a:pPr lvl="4"/>
            <a:r>
              <a:t>Body Level Five</a:t>
            </a:r>
          </a:p>
        </p:txBody>
      </p:sp>
      <p:sp>
        <p:nvSpPr>
          <p:cNvPr id="39" name="Shape 39"/>
          <p:cNvSpPr/>
          <p:nvPr>
            <p:ph type="body" sz="half" idx="13"/>
          </p:nvPr>
        </p:nvSpPr>
        <p:spPr>
          <a:xfrm>
            <a:off x="4832399" y="1152475"/>
            <a:ext cx="3999902" cy="3416400"/>
          </a:xfrm>
          <a:prstGeom prst="rect">
            <a:avLst/>
          </a:prstGeom>
        </p:spPr>
        <p:txBody>
          <a:bodyPr/>
          <a:lstStyle/>
          <a:p>
            <a:pPr>
              <a:defRPr sz="1400"/>
            </a:pPr>
          </a:p>
        </p:txBody>
      </p:sp>
      <p:sp>
        <p:nvSpPr>
          <p:cNvPr id="40" name="Shape 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lstStyle/>
          <a:p>
            <a:pPr/>
            <a:r>
              <a:t>Title Text</a:t>
            </a:r>
          </a:p>
        </p:txBody>
      </p:sp>
      <p:sp>
        <p:nvSpPr>
          <p:cNvPr id="48" name="Shape 4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One column text">
    <p:spTree>
      <p:nvGrpSpPr>
        <p:cNvPr id="1" name=""/>
        <p:cNvGrpSpPr/>
        <p:nvPr/>
      </p:nvGrpSpPr>
      <p:grpSpPr>
        <a:xfrm>
          <a:off x="0" y="0"/>
          <a:ext cx="0" cy="0"/>
          <a:chOff x="0" y="0"/>
          <a:chExt cx="0" cy="0"/>
        </a:xfrm>
      </p:grpSpPr>
      <p:sp>
        <p:nvSpPr>
          <p:cNvPr id="55" name="Shape 55"/>
          <p:cNvSpPr/>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Shape 56"/>
          <p:cNvSpPr/>
          <p:nvPr>
            <p:ph type="body" sz="quarter" idx="1"/>
          </p:nvPr>
        </p:nvSpPr>
        <p:spPr>
          <a:xfrm>
            <a:off x="311699" y="1389599"/>
            <a:ext cx="2808001" cy="3179401"/>
          </a:xfrm>
          <a:prstGeom prst="rect">
            <a:avLst/>
          </a:prstGeom>
        </p:spPr>
        <p:txBody>
          <a:bodyPr/>
          <a:lstStyle>
            <a:lvl1pPr>
              <a:defRPr sz="1200"/>
            </a:lvl1pPr>
            <a:lvl2pPr>
              <a:defRPr sz="1200"/>
            </a:lvl2pPr>
            <a:lvl3pPr>
              <a:defRPr sz="1200"/>
            </a:lvl3pPr>
            <a:lvl4pPr>
              <a:defRPr sz="1200"/>
            </a:lvl4pPr>
            <a:lvl5pPr>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hape 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Main point">
    <p:spTree>
      <p:nvGrpSpPr>
        <p:cNvPr id="1" name=""/>
        <p:cNvGrpSpPr/>
        <p:nvPr/>
      </p:nvGrpSpPr>
      <p:grpSpPr>
        <a:xfrm>
          <a:off x="0" y="0"/>
          <a:ext cx="0" cy="0"/>
          <a:chOff x="0" y="0"/>
          <a:chExt cx="0" cy="0"/>
        </a:xfrm>
      </p:grpSpPr>
      <p:sp>
        <p:nvSpPr>
          <p:cNvPr id="64" name="Shape 64"/>
          <p:cNvSpPr/>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hape 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nd description">
    <p:spTree>
      <p:nvGrpSpPr>
        <p:cNvPr id="1" name=""/>
        <p:cNvGrpSpPr/>
        <p:nvPr/>
      </p:nvGrpSpPr>
      <p:grpSpPr>
        <a:xfrm>
          <a:off x="0" y="0"/>
          <a:ext cx="0" cy="0"/>
          <a:chOff x="0" y="0"/>
          <a:chExt cx="0" cy="0"/>
        </a:xfrm>
      </p:grpSpPr>
      <p:sp>
        <p:nvSpPr>
          <p:cNvPr id="72" name="Shape 72"/>
          <p:cNvSpPr/>
          <p:nvPr/>
        </p:nvSpPr>
        <p:spPr>
          <a:xfrm>
            <a:off x="4572000" y="-125"/>
            <a:ext cx="4572000" cy="5143501"/>
          </a:xfrm>
          <a:prstGeom prst="rect">
            <a:avLst/>
          </a:prstGeom>
          <a:solidFill>
            <a:srgbClr val="EEEEEE"/>
          </a:solidFill>
          <a:ln w="12700">
            <a:miter lim="400000"/>
          </a:ln>
        </p:spPr>
        <p:txBody>
          <a:bodyPr lIns="45719" rIns="45719" anchor="ctr"/>
          <a:lstStyle/>
          <a:p>
            <a:pPr/>
          </a:p>
        </p:txBody>
      </p:sp>
      <p:sp>
        <p:nvSpPr>
          <p:cNvPr id="73" name="Shape 73"/>
          <p:cNvSpPr/>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Shape 74"/>
          <p:cNvSpPr/>
          <p:nvPr>
            <p:ph type="body" sz="quarter" idx="1"/>
          </p:nvPr>
        </p:nvSpPr>
        <p:spPr>
          <a:xfrm>
            <a:off x="265500" y="2803075"/>
            <a:ext cx="4045200" cy="12351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Shape 75"/>
          <p:cNvSpPr/>
          <p:nvPr>
            <p:ph type="body" sz="half" idx="13"/>
          </p:nvPr>
        </p:nvSpPr>
        <p:spPr>
          <a:xfrm>
            <a:off x="4939500" y="724074"/>
            <a:ext cx="3837000" cy="3695102"/>
          </a:xfrm>
          <a:prstGeom prst="rect">
            <a:avLst/>
          </a:prstGeom>
        </p:spPr>
        <p:txBody>
          <a:bodyPr anchor="ctr"/>
          <a:lstStyle/>
          <a:p>
            <a:pP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Caption">
    <p:spTree>
      <p:nvGrpSpPr>
        <p:cNvPr id="1" name=""/>
        <p:cNvGrpSpPr/>
        <p:nvPr/>
      </p:nvGrpSpPr>
      <p:grpSpPr>
        <a:xfrm>
          <a:off x="0" y="0"/>
          <a:ext cx="0" cy="0"/>
          <a:chOff x="0" y="0"/>
          <a:chExt cx="0" cy="0"/>
        </a:xfrm>
      </p:grpSpPr>
      <p:sp>
        <p:nvSpPr>
          <p:cNvPr id="83" name="Shape 83"/>
          <p:cNvSpPr/>
          <p:nvPr>
            <p:ph type="body" sz="quarter" idx="1"/>
          </p:nvPr>
        </p:nvSpPr>
        <p:spPr>
          <a:xfrm>
            <a:off x="311699" y="4230575"/>
            <a:ext cx="5998802" cy="6051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pPr/>
            <a:r>
              <a:t>Body Level One</a:t>
            </a:r>
          </a:p>
          <a:p>
            <a:pPr lvl="1"/>
            <a:r>
              <a:t>Body Level Two</a:t>
            </a:r>
          </a:p>
          <a:p>
            <a:pPr lvl="2"/>
            <a:r>
              <a:t>Body Level Three</a:t>
            </a:r>
          </a:p>
          <a:p>
            <a:pPr lvl="3"/>
            <a:r>
              <a:t>Body Level Four</a:t>
            </a:r>
          </a:p>
          <a:p>
            <a:pPr lvl="4"/>
            <a:r>
              <a:t>Body Level Five</a:t>
            </a:r>
          </a:p>
        </p:txBody>
      </p:sp>
      <p:sp>
        <p:nvSpPr>
          <p:cNvPr id="84" name="Shape 8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Shape 3"/>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8684344" y="4700818"/>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eg"/><Relationship Id="rId4" Type="http://schemas.openxmlformats.org/officeDocument/2006/relationships/image" Target="../media/image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cornell.app.box.com/v/ReadmeTemplate"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bit.ly/2wtIeuh" TargetMode="External"/><Relationship Id="rId4" Type="http://schemas.openxmlformats.org/officeDocument/2006/relationships/hyperlink" Target="http://bit.ly/2fL4UTH"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abinitio.com/?p=378" TargetMode="External"/><Relationship Id="rId3" Type="http://schemas.openxmlformats.org/officeDocument/2006/relationships/hyperlink" Target="http://dataabinitio.com/?p=454" TargetMode="External"/><Relationship Id="rId4" Type="http://schemas.openxmlformats.org/officeDocument/2006/relationships/hyperlink" Target="https://data.research.cornell.edu/content/readme" TargetMode="External"/><Relationship Id="rId5" Type="http://schemas.openxmlformats.org/officeDocument/2006/relationships/hyperlink" Target="http://www.ddialliance.org/training/getting-started-new-content/create-a-codebook" TargetMode="External"/><Relationship Id="rId6" Type="http://schemas.openxmlformats.org/officeDocument/2006/relationships/hyperlink" Target="https://dmptool.org/dm_guidance" TargetMode="External"/><Relationship Id="rId7" Type="http://schemas.openxmlformats.org/officeDocument/2006/relationships/hyperlink" Target="http://jupyter-notebook.readthedocs.io/en/stable/notebook.html"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ctrTitle"/>
          </p:nvPr>
        </p:nvSpPr>
        <p:spPr>
          <a:xfrm>
            <a:off x="311707" y="744575"/>
            <a:ext cx="8520602" cy="2052599"/>
          </a:xfrm>
          <a:prstGeom prst="rect">
            <a:avLst/>
          </a:prstGeom>
        </p:spPr>
        <p:txBody>
          <a:bodyPr/>
          <a:lstStyle/>
          <a:p>
            <a:pPr/>
            <a:r>
              <a:t>Introduction to Research Data Management</a:t>
            </a:r>
          </a:p>
        </p:txBody>
      </p:sp>
      <p:sp>
        <p:nvSpPr>
          <p:cNvPr id="119" name="Shape 119"/>
          <p:cNvSpPr/>
          <p:nvPr>
            <p:ph type="subTitle" sz="quarter" idx="1"/>
          </p:nvPr>
        </p:nvSpPr>
        <p:spPr>
          <a:xfrm>
            <a:off x="311699" y="2834125"/>
            <a:ext cx="8520602" cy="792601"/>
          </a:xfrm>
          <a:prstGeom prst="rect">
            <a:avLst/>
          </a:prstGeom>
        </p:spPr>
        <p:txBody>
          <a:bodyPr/>
          <a:lstStyle/>
          <a:p>
            <a:pPr/>
            <a:r>
              <a:t>Data documentation</a:t>
            </a:r>
          </a:p>
        </p:txBody>
      </p:sp>
      <p:pic>
        <p:nvPicPr>
          <p:cNvPr id="120" name="image1.png" descr="forms_header.png"/>
          <p:cNvPicPr>
            <a:picLocks noChangeAspect="1"/>
          </p:cNvPicPr>
          <p:nvPr/>
        </p:nvPicPr>
        <p:blipFill>
          <a:blip r:embed="rId3">
            <a:extLst/>
          </a:blip>
          <a:stretch>
            <a:fillRect/>
          </a:stretch>
        </p:blipFill>
        <p:spPr>
          <a:xfrm>
            <a:off x="5857099" y="4321774"/>
            <a:ext cx="3286901" cy="82172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xfrm>
            <a:off x="311699" y="445025"/>
            <a:ext cx="8520602" cy="572701"/>
          </a:xfrm>
          <a:prstGeom prst="rect">
            <a:avLst/>
          </a:prstGeom>
        </p:spPr>
        <p:txBody>
          <a:bodyPr/>
          <a:lstStyle>
            <a:lvl1pPr defTabSz="877823">
              <a:defRPr sz="2688"/>
            </a:lvl1pPr>
          </a:lstStyle>
          <a:p>
            <a:pPr/>
            <a:r>
              <a:t>How to document</a:t>
            </a:r>
          </a:p>
        </p:txBody>
      </p:sp>
      <p:sp>
        <p:nvSpPr>
          <p:cNvPr id="159" name="Shape 159"/>
          <p:cNvSpPr/>
          <p:nvPr>
            <p:ph type="body" idx="1"/>
          </p:nvPr>
        </p:nvSpPr>
        <p:spPr>
          <a:xfrm>
            <a:off x="311699" y="1152475"/>
            <a:ext cx="8520602" cy="3416400"/>
          </a:xfrm>
          <a:prstGeom prst="rect">
            <a:avLst/>
          </a:prstGeom>
        </p:spPr>
        <p:txBody>
          <a:bodyPr/>
          <a:lstStyle/>
          <a:p>
            <a:pPr>
              <a:buSzTx/>
              <a:buNone/>
            </a:pPr>
            <a:r>
              <a:t>A few documentation tools:</a:t>
            </a:r>
          </a:p>
          <a:p>
            <a:pPr marL="457200" indent="-228600"/>
            <a:r>
              <a:t>Laboratory and field notebooks</a:t>
            </a:r>
          </a:p>
          <a:p>
            <a:pPr marL="457200" indent="-228600"/>
            <a:r>
              <a:t>README files</a:t>
            </a:r>
          </a:p>
          <a:p>
            <a:pPr marL="457200" indent="-228600"/>
            <a:r>
              <a:t>Codebooks</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xfrm>
            <a:off x="311699" y="445025"/>
            <a:ext cx="8520602" cy="572701"/>
          </a:xfrm>
          <a:prstGeom prst="rect">
            <a:avLst/>
          </a:prstGeom>
        </p:spPr>
        <p:txBody>
          <a:bodyPr/>
          <a:lstStyle>
            <a:lvl1pPr defTabSz="877823">
              <a:defRPr sz="2688"/>
            </a:lvl1pPr>
          </a:lstStyle>
          <a:p>
            <a:pPr/>
            <a:r>
              <a:t>Notebooks</a:t>
            </a:r>
          </a:p>
        </p:txBody>
      </p:sp>
      <p:sp>
        <p:nvSpPr>
          <p:cNvPr id="164" name="Shape 164"/>
          <p:cNvSpPr/>
          <p:nvPr>
            <p:ph type="body" idx="1"/>
          </p:nvPr>
        </p:nvSpPr>
        <p:spPr>
          <a:xfrm>
            <a:off x="311699" y="1152475"/>
            <a:ext cx="8520602" cy="3416400"/>
          </a:xfrm>
          <a:prstGeom prst="rect">
            <a:avLst/>
          </a:prstGeom>
        </p:spPr>
        <p:txBody>
          <a:bodyPr/>
          <a:lstStyle/>
          <a:p>
            <a:pPr>
              <a:buSzTx/>
              <a:buNone/>
            </a:pPr>
            <a:r>
              <a:t>Common in laboratory settings and fieldwork.</a:t>
            </a:r>
          </a:p>
          <a:p>
            <a:pPr>
              <a:buSzTx/>
              <a:buNone/>
            </a:pPr>
            <a:r>
              <a:t>Document context, project, and dataset level information.</a:t>
            </a:r>
          </a:p>
          <a:p>
            <a:pPr>
              <a:buSzTx/>
              <a:buNone/>
            </a:pPr>
            <a:r>
              <a:t>Give you one place to go throughout the research process.</a:t>
            </a:r>
          </a:p>
          <a:p>
            <a:pPr>
              <a:buSzTx/>
              <a:buNone/>
            </a:pPr>
            <a:r>
              <a:t>Encourage a thoughtful examination. </a:t>
            </a:r>
          </a:p>
          <a:p>
            <a:pPr>
              <a:buSzTx/>
              <a:buNone/>
            </a:pPr>
            <a:r>
              <a:t>Enable continuity in case of unexpected events or time passing. </a:t>
            </a:r>
          </a:p>
          <a:p>
            <a:pPr>
              <a:buSzTx/>
              <a:buNone/>
            </a:pPr>
            <a:r>
              <a:t>Establish a legal and scientific provenance (historical record) of your work.</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title"/>
          </p:nvPr>
        </p:nvSpPr>
        <p:spPr>
          <a:xfrm>
            <a:off x="311699" y="445025"/>
            <a:ext cx="8520602" cy="572701"/>
          </a:xfrm>
          <a:prstGeom prst="rect">
            <a:avLst/>
          </a:prstGeom>
        </p:spPr>
        <p:txBody>
          <a:bodyPr/>
          <a:lstStyle>
            <a:lvl1pPr defTabSz="877823">
              <a:defRPr sz="2688"/>
            </a:lvl1pPr>
          </a:lstStyle>
          <a:p>
            <a:pPr/>
            <a:r>
              <a:t>Analog and digital notes</a:t>
            </a:r>
          </a:p>
        </p:txBody>
      </p:sp>
      <p:pic>
        <p:nvPicPr>
          <p:cNvPr id="169" name="evernote-logo-design-center.jpg"/>
          <p:cNvPicPr>
            <a:picLocks noChangeAspect="1"/>
          </p:cNvPicPr>
          <p:nvPr/>
        </p:nvPicPr>
        <p:blipFill>
          <a:blip r:embed="rId3">
            <a:extLst/>
          </a:blip>
          <a:stretch>
            <a:fillRect/>
          </a:stretch>
        </p:blipFill>
        <p:spPr>
          <a:xfrm>
            <a:off x="6144154" y="1673693"/>
            <a:ext cx="1649280" cy="1221169"/>
          </a:xfrm>
          <a:prstGeom prst="rect">
            <a:avLst/>
          </a:prstGeom>
          <a:ln w="12700">
            <a:miter lim="400000"/>
          </a:ln>
        </p:spPr>
      </p:pic>
      <p:pic>
        <p:nvPicPr>
          <p:cNvPr id="170" name="445984dc-f1cd-4e69-becc-fa9ff9978607.png"/>
          <p:cNvPicPr>
            <a:picLocks noChangeAspect="1"/>
          </p:cNvPicPr>
          <p:nvPr/>
        </p:nvPicPr>
        <p:blipFill>
          <a:blip r:embed="rId4">
            <a:extLst/>
          </a:blip>
          <a:stretch>
            <a:fillRect/>
          </a:stretch>
        </p:blipFill>
        <p:spPr>
          <a:xfrm>
            <a:off x="5980204" y="1178661"/>
            <a:ext cx="1977180" cy="572701"/>
          </a:xfrm>
          <a:prstGeom prst="rect">
            <a:avLst/>
          </a:prstGeom>
          <a:ln w="12700">
            <a:miter lim="400000"/>
          </a:ln>
        </p:spPr>
      </p:pic>
      <p:pic>
        <p:nvPicPr>
          <p:cNvPr id="171" name="jupyter-logo.png"/>
          <p:cNvPicPr>
            <a:picLocks noChangeAspect="1"/>
          </p:cNvPicPr>
          <p:nvPr/>
        </p:nvPicPr>
        <p:blipFill>
          <a:blip r:embed="rId5">
            <a:extLst/>
          </a:blip>
          <a:srcRect l="0" t="0" r="0" b="0"/>
          <a:stretch>
            <a:fillRect/>
          </a:stretch>
        </p:blipFill>
        <p:spPr>
          <a:xfrm>
            <a:off x="6417535" y="2862320"/>
            <a:ext cx="1102630" cy="1102630"/>
          </a:xfrm>
          <a:prstGeom prst="rect">
            <a:avLst/>
          </a:prstGeom>
          <a:ln w="12700">
            <a:miter lim="400000"/>
          </a:ln>
        </p:spPr>
      </p:pic>
      <p:pic>
        <p:nvPicPr>
          <p:cNvPr id="172" name="notebook-image.jpg"/>
          <p:cNvPicPr>
            <a:picLocks noChangeAspect="1"/>
          </p:cNvPicPr>
          <p:nvPr/>
        </p:nvPicPr>
        <p:blipFill>
          <a:blip r:embed="rId6">
            <a:extLst/>
          </a:blip>
          <a:stretch>
            <a:fillRect/>
          </a:stretch>
        </p:blipFill>
        <p:spPr>
          <a:xfrm>
            <a:off x="1204033" y="1600461"/>
            <a:ext cx="2439705" cy="2260997"/>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 name="Screen Shot 2017-09-30 at 16.49.22.png"/>
          <p:cNvPicPr>
            <a:picLocks noChangeAspect="1"/>
          </p:cNvPicPr>
          <p:nvPr/>
        </p:nvPicPr>
        <p:blipFill>
          <a:blip r:embed="rId3">
            <a:extLst/>
          </a:blip>
          <a:stretch>
            <a:fillRect/>
          </a:stretch>
        </p:blipFill>
        <p:spPr>
          <a:xfrm>
            <a:off x="777241" y="200026"/>
            <a:ext cx="7589518" cy="4743448"/>
          </a:xfrm>
          <a:prstGeom prst="rect">
            <a:avLst/>
          </a:prstGeom>
          <a:ln w="12700">
            <a:miter lim="400000"/>
          </a:ln>
        </p:spPr>
      </p:pic>
      <p:pic>
        <p:nvPicPr>
          <p:cNvPr id="177" name="445984dc-f1cd-4e69-becc-fa9ff9978607.png"/>
          <p:cNvPicPr>
            <a:picLocks noChangeAspect="1"/>
          </p:cNvPicPr>
          <p:nvPr/>
        </p:nvPicPr>
        <p:blipFill>
          <a:blip r:embed="rId4">
            <a:extLst/>
          </a:blip>
          <a:srcRect l="0" t="0" r="60388" b="0"/>
          <a:stretch>
            <a:fillRect/>
          </a:stretch>
        </p:blipFill>
        <p:spPr>
          <a:xfrm>
            <a:off x="8645945" y="4686361"/>
            <a:ext cx="486884" cy="356027"/>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evernote-logo-design-center.jpg"/>
          <p:cNvPicPr>
            <a:picLocks noChangeAspect="1"/>
          </p:cNvPicPr>
          <p:nvPr/>
        </p:nvPicPr>
        <p:blipFill>
          <a:blip r:embed="rId3">
            <a:extLst/>
          </a:blip>
          <a:srcRect l="26767" t="0" r="34513" b="40394"/>
          <a:stretch>
            <a:fillRect/>
          </a:stretch>
        </p:blipFill>
        <p:spPr>
          <a:xfrm>
            <a:off x="8596765" y="4513194"/>
            <a:ext cx="501892" cy="572071"/>
          </a:xfrm>
          <a:prstGeom prst="rect">
            <a:avLst/>
          </a:prstGeom>
          <a:ln w="12700">
            <a:miter lim="400000"/>
          </a:ln>
        </p:spPr>
      </p:pic>
      <p:pic>
        <p:nvPicPr>
          <p:cNvPr id="182" name="Screen Shot 2017-09-30 at 16.19.31.png"/>
          <p:cNvPicPr>
            <a:picLocks noChangeAspect="1"/>
          </p:cNvPicPr>
          <p:nvPr/>
        </p:nvPicPr>
        <p:blipFill>
          <a:blip r:embed="rId4">
            <a:extLst/>
          </a:blip>
          <a:srcRect l="0" t="0" r="0" b="6019"/>
          <a:stretch>
            <a:fillRect/>
          </a:stretch>
        </p:blipFill>
        <p:spPr>
          <a:xfrm>
            <a:off x="651073" y="322659"/>
            <a:ext cx="7841794" cy="4218771"/>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jupyter-logo.png"/>
          <p:cNvPicPr>
            <a:picLocks noChangeAspect="1"/>
          </p:cNvPicPr>
          <p:nvPr/>
        </p:nvPicPr>
        <p:blipFill>
          <a:blip r:embed="rId3">
            <a:extLst/>
          </a:blip>
          <a:srcRect l="0" t="0" r="0" b="0"/>
          <a:stretch>
            <a:fillRect/>
          </a:stretch>
        </p:blipFill>
        <p:spPr>
          <a:xfrm>
            <a:off x="8598961" y="4531235"/>
            <a:ext cx="507684" cy="507684"/>
          </a:xfrm>
          <a:prstGeom prst="rect">
            <a:avLst/>
          </a:prstGeom>
          <a:ln w="12700">
            <a:miter lim="400000"/>
          </a:ln>
        </p:spPr>
      </p:pic>
      <p:pic>
        <p:nvPicPr>
          <p:cNvPr id="187" name="Screen Shot 2017-09-30 at 12.47.36.png"/>
          <p:cNvPicPr>
            <a:picLocks noChangeAspect="1"/>
          </p:cNvPicPr>
          <p:nvPr/>
        </p:nvPicPr>
        <p:blipFill>
          <a:blip r:embed="rId4">
            <a:extLst/>
          </a:blip>
          <a:stretch>
            <a:fillRect/>
          </a:stretch>
        </p:blipFill>
        <p:spPr>
          <a:xfrm>
            <a:off x="734634" y="231714"/>
            <a:ext cx="6929030" cy="4680072"/>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Screen Shot 2017-09-30 at 12.58.45.png"/>
          <p:cNvPicPr>
            <a:picLocks noChangeAspect="1"/>
          </p:cNvPicPr>
          <p:nvPr/>
        </p:nvPicPr>
        <p:blipFill>
          <a:blip r:embed="rId3">
            <a:extLst/>
          </a:blip>
          <a:stretch>
            <a:fillRect/>
          </a:stretch>
        </p:blipFill>
        <p:spPr>
          <a:xfrm>
            <a:off x="320361" y="2298076"/>
            <a:ext cx="8503278" cy="2132457"/>
          </a:xfrm>
          <a:prstGeom prst="rect">
            <a:avLst/>
          </a:prstGeom>
          <a:ln w="12700">
            <a:miter lim="400000"/>
          </a:ln>
        </p:spPr>
      </p:pic>
      <p:pic>
        <p:nvPicPr>
          <p:cNvPr id="192" name="Screen Shot 2017-09-30 at 12.58.26.png"/>
          <p:cNvPicPr>
            <a:picLocks noChangeAspect="1"/>
          </p:cNvPicPr>
          <p:nvPr/>
        </p:nvPicPr>
        <p:blipFill>
          <a:blip r:embed="rId4">
            <a:extLst/>
          </a:blip>
          <a:stretch>
            <a:fillRect/>
          </a:stretch>
        </p:blipFill>
        <p:spPr>
          <a:xfrm>
            <a:off x="320361" y="135306"/>
            <a:ext cx="8503278" cy="2169925"/>
          </a:xfrm>
          <a:prstGeom prst="rect">
            <a:avLst/>
          </a:prstGeom>
          <a:ln w="12700">
            <a:miter lim="400000"/>
          </a:ln>
        </p:spPr>
      </p:pic>
      <p:pic>
        <p:nvPicPr>
          <p:cNvPr id="193" name="jupyter-logo.png"/>
          <p:cNvPicPr>
            <a:picLocks noChangeAspect="1"/>
          </p:cNvPicPr>
          <p:nvPr/>
        </p:nvPicPr>
        <p:blipFill>
          <a:blip r:embed="rId5">
            <a:extLst/>
          </a:blip>
          <a:srcRect l="0" t="0" r="0" b="0"/>
          <a:stretch>
            <a:fillRect/>
          </a:stretch>
        </p:blipFill>
        <p:spPr>
          <a:xfrm>
            <a:off x="8598961" y="4531235"/>
            <a:ext cx="507684" cy="507684"/>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xfrm>
            <a:off x="311699" y="445025"/>
            <a:ext cx="8520602" cy="572701"/>
          </a:xfrm>
          <a:prstGeom prst="rect">
            <a:avLst/>
          </a:prstGeom>
        </p:spPr>
        <p:txBody>
          <a:bodyPr/>
          <a:lstStyle>
            <a:lvl1pPr defTabSz="877823">
              <a:defRPr sz="2688"/>
            </a:lvl1pPr>
          </a:lstStyle>
          <a:p>
            <a:pPr/>
            <a:r>
              <a:t>Good practices and tips</a:t>
            </a:r>
          </a:p>
        </p:txBody>
      </p:sp>
      <p:sp>
        <p:nvSpPr>
          <p:cNvPr id="198" name="Shape 198"/>
          <p:cNvSpPr/>
          <p:nvPr>
            <p:ph type="body" idx="1"/>
          </p:nvPr>
        </p:nvSpPr>
        <p:spPr>
          <a:xfrm>
            <a:off x="311699" y="1152475"/>
            <a:ext cx="8520602" cy="3416400"/>
          </a:xfrm>
          <a:prstGeom prst="rect">
            <a:avLst/>
          </a:prstGeom>
        </p:spPr>
        <p:txBody>
          <a:bodyPr/>
          <a:lstStyle/>
          <a:p>
            <a:pPr marL="180473" indent="-180473">
              <a:buClrTx/>
              <a:buChar char="•"/>
            </a:pPr>
            <a:r>
              <a:t>Date each entry.</a:t>
            </a:r>
          </a:p>
          <a:p>
            <a:pPr marL="180473" indent="-180473">
              <a:buClrTx/>
              <a:buChar char="•"/>
            </a:pPr>
            <a:r>
              <a:t>List full names and contact information for collaborators.</a:t>
            </a:r>
          </a:p>
          <a:p>
            <a:pPr marL="180473" indent="-180473">
              <a:buClrTx/>
              <a:buChar char="•"/>
            </a:pPr>
            <a:r>
              <a:t>Take notes on meetings and discussions.</a:t>
            </a:r>
          </a:p>
          <a:p>
            <a:pPr marL="180473" indent="-180473">
              <a:buClrTx/>
              <a:buChar char="•"/>
            </a:pPr>
            <a:r>
              <a:t>Write justifications for research methods and data source(s).</a:t>
            </a:r>
          </a:p>
          <a:p>
            <a:pPr marL="180473" indent="-180473">
              <a:buClrTx/>
              <a:buChar char="•"/>
            </a:pPr>
            <a:r>
              <a:t>Include protocols.</a:t>
            </a:r>
          </a:p>
          <a:p>
            <a:pPr marL="180473" indent="-180473">
              <a:buClrTx/>
              <a:buChar char="•"/>
            </a:pPr>
            <a:r>
              <a:t>Capture conditions in the field, lab, interview.</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xfrm>
            <a:off x="311699" y="445025"/>
            <a:ext cx="8520602" cy="572701"/>
          </a:xfrm>
          <a:prstGeom prst="rect">
            <a:avLst/>
          </a:prstGeom>
        </p:spPr>
        <p:txBody>
          <a:bodyPr/>
          <a:lstStyle>
            <a:lvl1pPr defTabSz="877823">
              <a:defRPr sz="2688"/>
            </a:lvl1pPr>
          </a:lstStyle>
          <a:p>
            <a:pPr/>
            <a:r>
              <a:t>Good practices and tips</a:t>
            </a:r>
          </a:p>
        </p:txBody>
      </p:sp>
      <p:sp>
        <p:nvSpPr>
          <p:cNvPr id="203" name="Shape 203"/>
          <p:cNvSpPr/>
          <p:nvPr>
            <p:ph type="body" idx="1"/>
          </p:nvPr>
        </p:nvSpPr>
        <p:spPr>
          <a:xfrm>
            <a:off x="311699" y="1152475"/>
            <a:ext cx="8520602" cy="3416400"/>
          </a:xfrm>
          <a:prstGeom prst="rect">
            <a:avLst/>
          </a:prstGeom>
        </p:spPr>
        <p:txBody>
          <a:bodyPr/>
          <a:lstStyle/>
          <a:p>
            <a:pPr marL="180473" indent="-180473">
              <a:buClrTx/>
              <a:buChar char="•"/>
            </a:pPr>
            <a:r>
              <a:t>Note mistakes and corrections that need to be made.</a:t>
            </a:r>
          </a:p>
          <a:p>
            <a:pPr marL="180473" indent="-180473">
              <a:buClrTx/>
              <a:buChar char="•"/>
            </a:pPr>
            <a:r>
              <a:t>Annotate calculations with units.</a:t>
            </a:r>
          </a:p>
          <a:p>
            <a:pPr marL="180473" indent="-180473">
              <a:buClrTx/>
              <a:buChar char="•"/>
            </a:pPr>
            <a:r>
              <a:t>Record digital file names and locations.</a:t>
            </a:r>
          </a:p>
          <a:p>
            <a:pPr marL="180473" indent="-180473">
              <a:buClrTx/>
              <a:buChar char="•"/>
            </a:pPr>
            <a:r>
              <a:t>Describe location of physical materials.</a:t>
            </a:r>
          </a:p>
          <a:p>
            <a:pPr marL="180473" indent="-180473">
              <a:buClrTx/>
              <a:buChar char="•"/>
            </a:pPr>
            <a:r>
              <a:t>Use images and print-outs to simplify documentation.</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xfrm>
            <a:off x="311699" y="445025"/>
            <a:ext cx="8520602" cy="572701"/>
          </a:xfrm>
          <a:prstGeom prst="rect">
            <a:avLst/>
          </a:prstGeom>
        </p:spPr>
        <p:txBody>
          <a:bodyPr/>
          <a:lstStyle>
            <a:lvl1pPr defTabSz="877823">
              <a:defRPr sz="2688"/>
            </a:lvl1pPr>
          </a:lstStyle>
          <a:p>
            <a:pPr/>
            <a:r>
              <a:t>README files</a:t>
            </a:r>
          </a:p>
        </p:txBody>
      </p:sp>
      <p:sp>
        <p:nvSpPr>
          <p:cNvPr id="208" name="Shape 208"/>
          <p:cNvSpPr/>
          <p:nvPr>
            <p:ph type="body" idx="1"/>
          </p:nvPr>
        </p:nvSpPr>
        <p:spPr>
          <a:xfrm>
            <a:off x="311699" y="1152475"/>
            <a:ext cx="8520602" cy="3416400"/>
          </a:xfrm>
          <a:prstGeom prst="rect">
            <a:avLst/>
          </a:prstGeom>
        </p:spPr>
        <p:txBody>
          <a:bodyPr/>
          <a:lstStyle/>
          <a:p>
            <a:pPr>
              <a:buSzTx/>
              <a:buNone/>
            </a:pPr>
            <a:r>
              <a:t>Coopted from software development.</a:t>
            </a:r>
          </a:p>
          <a:p>
            <a:pPr>
              <a:buSzTx/>
              <a:buNone/>
            </a:pPr>
            <a:r>
              <a:t>Describe the files and folders in a project. </a:t>
            </a:r>
          </a:p>
          <a:p>
            <a:pPr>
              <a:buSzTx/>
              <a:buNone/>
            </a:pPr>
            <a:r>
              <a:t>Document mainly at the dataset level.</a:t>
            </a:r>
          </a:p>
          <a:p>
            <a:pPr>
              <a:buSzTx/>
              <a:buNone/>
            </a:pPr>
            <a:r>
              <a:t>Primarily aimed at an external audience and your future self.</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xfrm>
            <a:off x="311699" y="445025"/>
            <a:ext cx="8520602" cy="572701"/>
          </a:xfrm>
          <a:prstGeom prst="rect">
            <a:avLst/>
          </a:prstGeom>
        </p:spPr>
        <p:txBody>
          <a:bodyPr/>
          <a:lstStyle>
            <a:lvl1pPr defTabSz="877823">
              <a:defRPr sz="2688"/>
            </a:lvl1pPr>
          </a:lstStyle>
          <a:p>
            <a:pPr/>
            <a:r>
              <a:t>Workshops</a:t>
            </a:r>
          </a:p>
        </p:txBody>
      </p:sp>
      <p:sp>
        <p:nvSpPr>
          <p:cNvPr id="125" name="Shape 125"/>
          <p:cNvSpPr/>
          <p:nvPr>
            <p:ph type="body" idx="1"/>
          </p:nvPr>
        </p:nvSpPr>
        <p:spPr>
          <a:xfrm>
            <a:off x="311699" y="1152475"/>
            <a:ext cx="8520602" cy="3416400"/>
          </a:xfrm>
          <a:prstGeom prst="rect">
            <a:avLst/>
          </a:prstGeom>
        </p:spPr>
        <p:txBody>
          <a:bodyPr/>
          <a:lstStyle/>
          <a:p>
            <a:pPr>
              <a:buSzTx/>
              <a:buNone/>
              <a:defRPr>
                <a:solidFill>
                  <a:srgbClr val="666666"/>
                </a:solidFill>
              </a:defRPr>
            </a:pPr>
            <a:r>
              <a:t>1. Build an overview</a:t>
            </a:r>
          </a:p>
          <a:p>
            <a:pPr>
              <a:buSzTx/>
              <a:buNone/>
              <a:defRPr b="1"/>
            </a:pPr>
            <a:r>
              <a:t>2. Collect and document data</a:t>
            </a:r>
          </a:p>
          <a:p>
            <a:pPr>
              <a:buSzTx/>
              <a:buNone/>
            </a:pPr>
            <a:r>
              <a:t>3. Store digital data</a:t>
            </a:r>
          </a:p>
          <a:p>
            <a:pPr>
              <a:buSzTx/>
              <a:buNone/>
            </a:pPr>
            <a:r>
              <a:t>4. Work with data</a:t>
            </a:r>
          </a:p>
          <a:p>
            <a:pPr>
              <a:buSzTx/>
              <a:buNone/>
            </a:pPr>
            <a:r>
              <a:t>5. Share and preserve data</a:t>
            </a:r>
          </a:p>
          <a:p>
            <a:pPr>
              <a:buSzTx/>
              <a:buNone/>
            </a:pPr>
            <a:r>
              <a:t>6. Plan ahead</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xfrm>
            <a:off x="311699" y="445025"/>
            <a:ext cx="8520602" cy="572701"/>
          </a:xfrm>
          <a:prstGeom prst="rect">
            <a:avLst/>
          </a:prstGeom>
        </p:spPr>
        <p:txBody>
          <a:bodyPr/>
          <a:lstStyle>
            <a:lvl1pPr defTabSz="877823">
              <a:defRPr sz="2688"/>
            </a:lvl1pPr>
          </a:lstStyle>
          <a:p>
            <a:pPr/>
            <a:r>
              <a:t>Example: README template	</a:t>
            </a:r>
          </a:p>
        </p:txBody>
      </p:sp>
      <p:sp>
        <p:nvSpPr>
          <p:cNvPr id="213" name="Shape 213"/>
          <p:cNvSpPr/>
          <p:nvPr>
            <p:ph type="body" idx="1"/>
          </p:nvPr>
        </p:nvSpPr>
        <p:spPr>
          <a:xfrm>
            <a:off x="311699" y="1152475"/>
            <a:ext cx="8520602" cy="3416400"/>
          </a:xfrm>
          <a:prstGeom prst="rect">
            <a:avLst/>
          </a:prstGeom>
        </p:spPr>
        <p:txBody>
          <a:bodyPr/>
          <a:lstStyle/>
          <a:p>
            <a:pPr>
              <a:buSzTx/>
              <a:buNone/>
            </a:pPr>
            <a:r>
              <a:t>Cornell University.</a:t>
            </a:r>
          </a:p>
          <a:p>
            <a:pPr>
              <a:buSzTx/>
              <a:buNone/>
              <a:defRPr u="sng">
                <a:solidFill>
                  <a:schemeClr val="accent5"/>
                </a:solidFill>
              </a:defRPr>
            </a:pPr>
            <a:r>
              <a:rPr>
                <a:uFill>
                  <a:solidFill>
                    <a:schemeClr val="accent5"/>
                  </a:solidFill>
                </a:uFill>
                <a:hlinkClick r:id="rId3" invalidUrl="" action="" tgtFrame="" tooltip="" history="1" highlightClick="0" endSnd="0"/>
              </a:rPr>
              <a:t>https://cornell.app.box.com/v/ReadmeTemplate</a:t>
            </a:r>
            <a:r>
              <a:rPr u="none">
                <a:solidFill>
                  <a:schemeClr val="accent2">
                    <a:lumOff val="21764"/>
                  </a:schemeClr>
                </a:solidFill>
              </a:rPr>
              <a:t> </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prstGeom prst="rect">
            <a:avLst/>
          </a:prstGeom>
        </p:spPr>
        <p:txBody>
          <a:bodyPr/>
          <a:lstStyle>
            <a:lvl1pPr defTabSz="877823">
              <a:defRPr sz="2688"/>
            </a:lvl1pPr>
          </a:lstStyle>
          <a:p>
            <a:pPr/>
            <a:r>
              <a:t>README tips</a:t>
            </a:r>
          </a:p>
        </p:txBody>
      </p:sp>
      <p:pic>
        <p:nvPicPr>
          <p:cNvPr id="218" name="Screen Shot 2017-10-02 at 11.17.30.png"/>
          <p:cNvPicPr>
            <a:picLocks noChangeAspect="1"/>
          </p:cNvPicPr>
          <p:nvPr/>
        </p:nvPicPr>
        <p:blipFill>
          <a:blip r:embed="rId3">
            <a:extLst/>
          </a:blip>
          <a:stretch>
            <a:fillRect/>
          </a:stretch>
        </p:blipFill>
        <p:spPr>
          <a:xfrm>
            <a:off x="203472" y="2190200"/>
            <a:ext cx="8737056" cy="763100"/>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title"/>
          </p:nvPr>
        </p:nvSpPr>
        <p:spPr>
          <a:xfrm>
            <a:off x="311699" y="445025"/>
            <a:ext cx="8520602" cy="572701"/>
          </a:xfrm>
          <a:prstGeom prst="rect">
            <a:avLst/>
          </a:prstGeom>
        </p:spPr>
        <p:txBody>
          <a:bodyPr/>
          <a:lstStyle>
            <a:lvl1pPr defTabSz="877823">
              <a:defRPr sz="2688"/>
            </a:lvl1pPr>
          </a:lstStyle>
          <a:p>
            <a:pPr/>
            <a:r>
              <a:t>Codebooks and data dictionaries</a:t>
            </a:r>
          </a:p>
        </p:txBody>
      </p:sp>
      <p:sp>
        <p:nvSpPr>
          <p:cNvPr id="223" name="Shape 223"/>
          <p:cNvSpPr/>
          <p:nvPr>
            <p:ph type="body" idx="1"/>
          </p:nvPr>
        </p:nvSpPr>
        <p:spPr>
          <a:xfrm>
            <a:off x="311699" y="1152475"/>
            <a:ext cx="8520602" cy="3416400"/>
          </a:xfrm>
          <a:prstGeom prst="rect">
            <a:avLst/>
          </a:prstGeom>
        </p:spPr>
        <p:txBody>
          <a:bodyPr/>
          <a:lstStyle/>
          <a:p>
            <a:pPr>
              <a:buSzTx/>
              <a:buNone/>
            </a:pPr>
            <a:r>
              <a:t>Document at the level of variables and data within the dataset.</a:t>
            </a:r>
          </a:p>
          <a:p>
            <a:pPr>
              <a:buSzTx/>
              <a:buNone/>
            </a:pPr>
            <a:r>
              <a:t>Stand-alone or part of other files.</a:t>
            </a:r>
          </a:p>
          <a:p>
            <a:pPr>
              <a:buSzTx/>
              <a:buNone/>
            </a:pPr>
            <a:r>
              <a:t>Primarily aimed at an external audience and your future self.</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title"/>
          </p:nvPr>
        </p:nvSpPr>
        <p:spPr>
          <a:prstGeom prst="rect">
            <a:avLst/>
          </a:prstGeom>
        </p:spPr>
        <p:txBody>
          <a:bodyPr/>
          <a:lstStyle>
            <a:lvl1pPr defTabSz="877823">
              <a:defRPr sz="2688"/>
            </a:lvl1pPr>
          </a:lstStyle>
          <a:p>
            <a:pPr/>
            <a:r>
              <a:t>Example: Tabular data and data dictionary</a:t>
            </a:r>
          </a:p>
        </p:txBody>
      </p:sp>
      <p:sp>
        <p:nvSpPr>
          <p:cNvPr id="228" name="Shape 228"/>
          <p:cNvSpPr/>
          <p:nvPr>
            <p:ph type="body" idx="1"/>
          </p:nvPr>
        </p:nvSpPr>
        <p:spPr>
          <a:prstGeom prst="rect">
            <a:avLst/>
          </a:prstGeom>
        </p:spPr>
        <p:txBody>
          <a:bodyPr/>
          <a:lstStyle/>
          <a:p>
            <a:pPr>
              <a:buClrTx/>
              <a:buSzTx/>
              <a:buNone/>
            </a:pPr>
            <a:r>
              <a:t>Data from the Duke Lemur Center about the weights of lemurs.</a:t>
            </a:r>
          </a:p>
          <a:p>
            <a:pPr marL="180473" indent="-180473">
              <a:buClrTx/>
              <a:buChar char="•"/>
            </a:pPr>
            <a:r>
              <a:t>Data file: </a:t>
            </a:r>
            <a:r>
              <a:rPr u="sng">
                <a:solidFill>
                  <a:schemeClr val="accent5"/>
                </a:solidFill>
                <a:uFill>
                  <a:solidFill>
                    <a:schemeClr val="accent5"/>
                  </a:solidFill>
                </a:uFill>
                <a:hlinkClick r:id="rId3" invalidUrl="" action="" tgtFrame="" tooltip="" history="1" highlightClick="0" endSnd="0"/>
              </a:rPr>
              <a:t>http://bit.ly/2wtIeuh</a:t>
            </a:r>
            <a:r>
              <a:t> </a:t>
            </a:r>
          </a:p>
          <a:p>
            <a:pPr marL="180473" indent="-180473">
              <a:buClrTx/>
              <a:buChar char="•"/>
            </a:pPr>
            <a:r>
              <a:t>README file: </a:t>
            </a:r>
            <a:r>
              <a:rPr u="sng">
                <a:solidFill>
                  <a:schemeClr val="accent5"/>
                </a:solidFill>
                <a:uFill>
                  <a:solidFill>
                    <a:schemeClr val="accent5"/>
                  </a:solidFill>
                </a:uFill>
                <a:hlinkClick r:id="rId4" invalidUrl="" action="" tgtFrame="" tooltip="" history="1" highlightClick="0" endSnd="0"/>
              </a:rPr>
              <a:t>http://bit.ly/2fL4UTH</a:t>
            </a:r>
            <a:r>
              <a:t> </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lvl1pPr defTabSz="877823">
              <a:defRPr sz="2688"/>
            </a:lvl1pPr>
          </a:lstStyle>
          <a:p>
            <a:pPr/>
            <a:r>
              <a:t>Example: Data dictionary</a:t>
            </a:r>
          </a:p>
        </p:txBody>
      </p:sp>
      <p:pic>
        <p:nvPicPr>
          <p:cNvPr id="233" name="lemur-spreadsheet-image.jpg"/>
          <p:cNvPicPr>
            <a:picLocks noChangeAspect="1"/>
          </p:cNvPicPr>
          <p:nvPr/>
        </p:nvPicPr>
        <p:blipFill>
          <a:blip r:embed="rId3">
            <a:extLst/>
          </a:blip>
          <a:srcRect l="0" t="0" r="0" b="38006"/>
          <a:stretch>
            <a:fillRect/>
          </a:stretch>
        </p:blipFill>
        <p:spPr>
          <a:xfrm>
            <a:off x="187920" y="1670989"/>
            <a:ext cx="8768100" cy="3468085"/>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7" name="Screen Shot 2017-10-02 at 12.02.34.png"/>
          <p:cNvPicPr>
            <a:picLocks noChangeAspect="1"/>
          </p:cNvPicPr>
          <p:nvPr/>
        </p:nvPicPr>
        <p:blipFill>
          <a:blip r:embed="rId3">
            <a:extLst/>
          </a:blip>
          <a:stretch>
            <a:fillRect/>
          </a:stretch>
        </p:blipFill>
        <p:spPr>
          <a:xfrm>
            <a:off x="1638975" y="32787"/>
            <a:ext cx="5507346" cy="2843311"/>
          </a:xfrm>
          <a:prstGeom prst="rect">
            <a:avLst/>
          </a:prstGeom>
          <a:ln w="12700">
            <a:miter lim="400000"/>
          </a:ln>
        </p:spPr>
      </p:pic>
      <p:pic>
        <p:nvPicPr>
          <p:cNvPr id="238" name="Screen Shot 2017-10-02 at 12.02.12.png"/>
          <p:cNvPicPr>
            <a:picLocks noChangeAspect="1"/>
          </p:cNvPicPr>
          <p:nvPr/>
        </p:nvPicPr>
        <p:blipFill>
          <a:blip r:embed="rId4">
            <a:extLst/>
          </a:blip>
          <a:stretch>
            <a:fillRect/>
          </a:stretch>
        </p:blipFill>
        <p:spPr>
          <a:xfrm>
            <a:off x="1895780" y="3373760"/>
            <a:ext cx="5255057" cy="1771002"/>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title"/>
          </p:nvPr>
        </p:nvSpPr>
        <p:spPr>
          <a:prstGeom prst="rect">
            <a:avLst/>
          </a:prstGeom>
        </p:spPr>
        <p:txBody>
          <a:bodyPr/>
          <a:lstStyle>
            <a:lvl1pPr defTabSz="877823">
              <a:defRPr sz="2688"/>
            </a:lvl1pPr>
          </a:lstStyle>
          <a:p>
            <a:pPr/>
            <a:r>
              <a:t>Example: Data Documentation Initiative codebook</a:t>
            </a:r>
          </a:p>
        </p:txBody>
      </p:sp>
      <p:pic>
        <p:nvPicPr>
          <p:cNvPr id="243" name="Screen Shot 2017-10-02 at 11.43.37.png"/>
          <p:cNvPicPr>
            <a:picLocks noChangeAspect="1"/>
          </p:cNvPicPr>
          <p:nvPr/>
        </p:nvPicPr>
        <p:blipFill>
          <a:blip r:embed="rId3">
            <a:extLst/>
          </a:blip>
          <a:srcRect l="743" t="0" r="743" b="0"/>
          <a:stretch>
            <a:fillRect/>
          </a:stretch>
        </p:blipFill>
        <p:spPr>
          <a:xfrm>
            <a:off x="810617" y="1135243"/>
            <a:ext cx="7522571" cy="4138431"/>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title"/>
          </p:nvPr>
        </p:nvSpPr>
        <p:spPr>
          <a:prstGeom prst="rect">
            <a:avLst/>
          </a:prstGeom>
        </p:spPr>
        <p:txBody>
          <a:bodyPr/>
          <a:lstStyle>
            <a:lvl1pPr defTabSz="877823">
              <a:defRPr sz="2688"/>
            </a:lvl1pPr>
          </a:lstStyle>
          <a:p>
            <a:pPr/>
            <a:r>
              <a:t>Good practices and tips</a:t>
            </a:r>
          </a:p>
        </p:txBody>
      </p:sp>
      <p:sp>
        <p:nvSpPr>
          <p:cNvPr id="248" name="Shape 248"/>
          <p:cNvSpPr/>
          <p:nvPr>
            <p:ph type="body" idx="1"/>
          </p:nvPr>
        </p:nvSpPr>
        <p:spPr>
          <a:prstGeom prst="rect">
            <a:avLst/>
          </a:prstGeom>
        </p:spPr>
        <p:txBody>
          <a:bodyPr/>
          <a:lstStyle/>
          <a:p>
            <a:pPr/>
            <a:r>
              <a:t> Variable name.</a:t>
            </a:r>
          </a:p>
          <a:p>
            <a:pPr/>
            <a:r>
              <a:t> Variable meaning.</a:t>
            </a:r>
          </a:p>
          <a:p>
            <a:pPr/>
            <a:r>
              <a:t> Variable format and how the variable was recorded.</a:t>
            </a:r>
          </a:p>
          <a:p>
            <a:pPr/>
            <a:r>
              <a:t> Units of measurement for scale variables.</a:t>
            </a:r>
          </a:p>
          <a:p>
            <a:pPr/>
            <a:r>
              <a:t> Numeric codes for categorical variables, and what they represent.</a:t>
            </a:r>
          </a:p>
          <a:p>
            <a:pPr/>
            <a:r>
              <a:t> Known issues and relationships</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lvl1pPr defTabSz="877823">
              <a:defRPr sz="2688"/>
            </a:lvl1pPr>
          </a:lstStyle>
          <a:p>
            <a:pPr/>
            <a:r>
              <a:t>Conclusion</a:t>
            </a:r>
          </a:p>
        </p:txBody>
      </p:sp>
      <p:sp>
        <p:nvSpPr>
          <p:cNvPr id="253" name="Shape 253"/>
          <p:cNvSpPr/>
          <p:nvPr>
            <p:ph type="body" idx="1"/>
          </p:nvPr>
        </p:nvSpPr>
        <p:spPr>
          <a:prstGeom prst="rect">
            <a:avLst/>
          </a:prstGeom>
        </p:spPr>
        <p:txBody>
          <a:bodyPr/>
          <a:lstStyle/>
          <a:p>
            <a:pPr marL="180473" indent="-180473">
              <a:buClrTx/>
              <a:buChar char="•"/>
            </a:pPr>
            <a:r>
              <a:t>Identified relevant project-level and data-level documentation.</a:t>
            </a:r>
          </a:p>
          <a:p>
            <a:pPr marL="180473" indent="-180473">
              <a:buClrTx/>
              <a:buChar char="•"/>
            </a:pPr>
            <a:r>
              <a:t>Reviewed documentation tools including lab notebooks, README files, and codebooks.</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title"/>
          </p:nvPr>
        </p:nvSpPr>
        <p:spPr>
          <a:xfrm>
            <a:off x="311699" y="445025"/>
            <a:ext cx="8520602" cy="572701"/>
          </a:xfrm>
          <a:prstGeom prst="rect">
            <a:avLst/>
          </a:prstGeom>
        </p:spPr>
        <p:txBody>
          <a:bodyPr/>
          <a:lstStyle>
            <a:lvl1pPr defTabSz="877823">
              <a:defRPr sz="2688"/>
            </a:lvl1pPr>
          </a:lstStyle>
          <a:p>
            <a:pPr/>
            <a:r>
              <a:t>References and resources</a:t>
            </a:r>
          </a:p>
        </p:txBody>
      </p:sp>
      <p:sp>
        <p:nvSpPr>
          <p:cNvPr id="258" name="Shape 258"/>
          <p:cNvSpPr/>
          <p:nvPr>
            <p:ph type="body" idx="1"/>
          </p:nvPr>
        </p:nvSpPr>
        <p:spPr>
          <a:xfrm>
            <a:off x="311699" y="1152475"/>
            <a:ext cx="8520602" cy="3416400"/>
          </a:xfrm>
          <a:prstGeom prst="rect">
            <a:avLst/>
          </a:prstGeom>
        </p:spPr>
        <p:txBody>
          <a:bodyPr/>
          <a:lstStyle/>
          <a:p>
            <a:pPr marL="457200" indent="-317500">
              <a:defRPr sz="1400"/>
            </a:pPr>
            <a:r>
              <a:t>Briney, Kristin. “Data Ab Initio” [Blog](</a:t>
            </a:r>
            <a:r>
              <a:rPr u="sng">
                <a:solidFill>
                  <a:schemeClr val="accent5"/>
                </a:solidFill>
                <a:uFill>
                  <a:solidFill>
                    <a:schemeClr val="accent5"/>
                  </a:solidFill>
                </a:uFill>
                <a:hlinkClick r:id="rId2" invalidUrl="" action="" tgtFrame="" tooltip="" history="1" highlightClick="0" endSnd="0"/>
              </a:rPr>
              <a:t>http://dataabinitio.com/?p=378</a:t>
            </a:r>
            <a:r>
              <a:t>), [Blog](</a:t>
            </a:r>
            <a:r>
              <a:rPr u="sng">
                <a:solidFill>
                  <a:schemeClr val="accent5"/>
                </a:solidFill>
                <a:uFill>
                  <a:solidFill>
                    <a:schemeClr val="accent5"/>
                  </a:solidFill>
                </a:uFill>
                <a:hlinkClick r:id="rId3" invalidUrl="" action="" tgtFrame="" tooltip="" history="1" highlightClick="0" endSnd="0"/>
              </a:rPr>
              <a:t>http://dataabinitio.com/?p=454</a:t>
            </a:r>
            <a:r>
              <a:t>)</a:t>
            </a:r>
          </a:p>
          <a:p>
            <a:pPr marL="457200" indent="-317500">
              <a:defRPr sz="1400"/>
            </a:pPr>
            <a:r>
              <a:t>Cornell University. "Guide to writing "readme" style metadata" [Webpage](</a:t>
            </a:r>
            <a:r>
              <a:rPr u="sng">
                <a:solidFill>
                  <a:schemeClr val="accent5"/>
                </a:solidFill>
                <a:uFill>
                  <a:solidFill>
                    <a:schemeClr val="accent5"/>
                  </a:solidFill>
                </a:uFill>
                <a:hlinkClick r:id="rId4" invalidUrl="" action="" tgtFrame="" tooltip="" history="1" highlightClick="0" endSnd="0"/>
              </a:rPr>
              <a:t>https://data.research.cornell.edu/content/readme</a:t>
            </a:r>
            <a:r>
              <a:t>)</a:t>
            </a:r>
          </a:p>
          <a:p>
            <a:pPr marL="457200" indent="-317500">
              <a:defRPr sz="1400"/>
            </a:pPr>
            <a:r>
              <a:t>DDI. “Create a codebook” [Website](</a:t>
            </a:r>
            <a:r>
              <a:rPr u="sng">
                <a:solidFill>
                  <a:schemeClr val="accent5"/>
                </a:solidFill>
                <a:uFill>
                  <a:solidFill>
                    <a:schemeClr val="accent5"/>
                  </a:solidFill>
                </a:uFill>
                <a:hlinkClick r:id="rId5" invalidUrl="" action="" tgtFrame="" tooltip="" history="1" highlightClick="0" endSnd="0"/>
              </a:rPr>
              <a:t>http://www.ddialliance.org/training/getting-started-new-content/create-a-codebook</a:t>
            </a:r>
            <a:r>
              <a:t>)</a:t>
            </a:r>
          </a:p>
          <a:p>
            <a:pPr marL="457200" indent="-317500">
              <a:defRPr sz="1400"/>
            </a:pPr>
            <a:r>
              <a:t>DMPTool "Data Management General Guidance" [Website](</a:t>
            </a:r>
            <a:r>
              <a:rPr u="sng">
                <a:solidFill>
                  <a:schemeClr val="accent5"/>
                </a:solidFill>
                <a:uFill>
                  <a:solidFill>
                    <a:schemeClr val="accent5"/>
                  </a:solidFill>
                </a:uFill>
                <a:hlinkClick r:id="rId6" invalidUrl="" action="" tgtFrame="" tooltip="" history="1" highlightClick="0" endSnd="0"/>
              </a:rPr>
              <a:t>https://dmptool.org/dm_guidance</a:t>
            </a:r>
            <a:r>
              <a:t>)</a:t>
            </a:r>
          </a:p>
          <a:p>
            <a:pPr marL="457200" indent="-317500">
              <a:defRPr sz="1400"/>
            </a:pPr>
            <a:r>
              <a:t>Jupyter Team. “The Jupyter Notebook" [Website](</a:t>
            </a:r>
            <a:r>
              <a:rPr u="sng">
                <a:solidFill>
                  <a:schemeClr val="accent5"/>
                </a:solidFill>
                <a:uFill>
                  <a:solidFill>
                    <a:schemeClr val="accent5"/>
                  </a:solidFill>
                </a:uFill>
                <a:hlinkClick r:id="rId7" invalidUrl="" action="" tgtFrame="" tooltip="" history="1" highlightClick="0" endSnd="0"/>
              </a:rPr>
              <a:t>http://jupyter-notebook.readthedocs.io/en/stable/notebook.html</a:t>
            </a:r>
            <a:r>
              <a:t>)</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xfrm>
            <a:off x="311699" y="445025"/>
            <a:ext cx="8520602" cy="572701"/>
          </a:xfrm>
          <a:prstGeom prst="rect">
            <a:avLst/>
          </a:prstGeom>
        </p:spPr>
        <p:txBody>
          <a:bodyPr/>
          <a:lstStyle>
            <a:lvl1pPr defTabSz="877823">
              <a:defRPr sz="2688"/>
            </a:lvl1pPr>
          </a:lstStyle>
          <a:p>
            <a:pPr/>
            <a:r>
              <a:t>Introduction </a:t>
            </a:r>
          </a:p>
        </p:txBody>
      </p:sp>
      <p:sp>
        <p:nvSpPr>
          <p:cNvPr id="128" name="Shape 128"/>
          <p:cNvSpPr/>
          <p:nvPr>
            <p:ph type="body" idx="1"/>
          </p:nvPr>
        </p:nvSpPr>
        <p:spPr>
          <a:xfrm>
            <a:off x="311699" y="1192200"/>
            <a:ext cx="8520602" cy="3416400"/>
          </a:xfrm>
          <a:prstGeom prst="rect">
            <a:avLst/>
          </a:prstGeom>
        </p:spPr>
        <p:txBody>
          <a:bodyPr/>
          <a:lstStyle/>
          <a:p>
            <a:pPr>
              <a:buSzTx/>
              <a:buNone/>
            </a:pPr>
            <a:r>
              <a:t>Focus on documenting your data to help you </a:t>
            </a:r>
          </a:p>
          <a:p>
            <a:pPr marL="457200" indent="-228600"/>
            <a:r>
              <a:t>share information about your project with your advisor, </a:t>
            </a:r>
          </a:p>
          <a:p>
            <a:pPr marL="457200" indent="-228600"/>
            <a:r>
              <a:t>write your thesis or dissertation, </a:t>
            </a:r>
          </a:p>
          <a:p>
            <a:pPr marL="457200" indent="-228600"/>
            <a:r>
              <a:t>and ensure your data are useful later.</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xfrm>
            <a:off x="311699" y="445025"/>
            <a:ext cx="8520602" cy="572701"/>
          </a:xfrm>
          <a:prstGeom prst="rect">
            <a:avLst/>
          </a:prstGeom>
        </p:spPr>
        <p:txBody>
          <a:bodyPr/>
          <a:lstStyle>
            <a:lvl1pPr defTabSz="877823">
              <a:defRPr sz="2688"/>
            </a:lvl1pPr>
          </a:lstStyle>
          <a:p>
            <a:pPr/>
            <a:r>
              <a:t>Why document data</a:t>
            </a:r>
          </a:p>
        </p:txBody>
      </p:sp>
      <p:sp>
        <p:nvSpPr>
          <p:cNvPr id="133" name="Shape 133"/>
          <p:cNvSpPr/>
          <p:nvPr>
            <p:ph type="body" idx="1"/>
          </p:nvPr>
        </p:nvSpPr>
        <p:spPr>
          <a:xfrm>
            <a:off x="311699" y="1152475"/>
            <a:ext cx="8520602" cy="3416400"/>
          </a:xfrm>
          <a:prstGeom prst="rect">
            <a:avLst/>
          </a:prstGeom>
        </p:spPr>
        <p:txBody>
          <a:bodyPr/>
          <a:lstStyle/>
          <a:p>
            <a:pPr>
              <a:buSzTx/>
              <a:buNone/>
            </a:pPr>
            <a:r>
              <a:t>Documenting your data enables:</a:t>
            </a:r>
          </a:p>
          <a:p>
            <a:pPr marL="457200" indent="-228600"/>
            <a:r>
              <a:t>You to get a mess of details out of your head.</a:t>
            </a:r>
          </a:p>
          <a:p>
            <a:pPr marL="457200" indent="-228600"/>
            <a:r>
              <a:t>You to reproduce and improve workflows in the future.</a:t>
            </a:r>
          </a:p>
          <a:p>
            <a:pPr marL="457200" indent="-228600"/>
            <a:r>
              <a:t>Your collaborators to find the right data and use them properly.</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lvl1pPr defTabSz="877823">
              <a:defRPr sz="2688"/>
            </a:lvl1pPr>
          </a:lstStyle>
          <a:p>
            <a:pPr/>
            <a:r>
              <a:t>Discussion</a:t>
            </a:r>
          </a:p>
        </p:txBody>
      </p:sp>
      <p:sp>
        <p:nvSpPr>
          <p:cNvPr id="138" name="Shape 138"/>
          <p:cNvSpPr/>
          <p:nvPr>
            <p:ph type="body" idx="1"/>
          </p:nvPr>
        </p:nvSpPr>
        <p:spPr>
          <a:prstGeom prst="rect">
            <a:avLst/>
          </a:prstGeom>
        </p:spPr>
        <p:txBody>
          <a:bodyPr/>
          <a:lstStyle/>
          <a:p>
            <a:pPr>
              <a:buClrTx/>
              <a:buSzTx/>
              <a:buNone/>
            </a:pPr>
            <a:r>
              <a:t>As your working on a research project, what sorts of information do you document?</a:t>
            </a:r>
          </a:p>
          <a:p>
            <a:pPr>
              <a:buClrTx/>
              <a:buSzTx/>
              <a:buNone/>
            </a:pPr>
            <a:r>
              <a:t>How do you document that information?</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xfrm>
            <a:off x="311699" y="445025"/>
            <a:ext cx="8520602" cy="572701"/>
          </a:xfrm>
          <a:prstGeom prst="rect">
            <a:avLst/>
          </a:prstGeom>
        </p:spPr>
        <p:txBody>
          <a:bodyPr/>
          <a:lstStyle>
            <a:lvl1pPr defTabSz="877823">
              <a:defRPr sz="2688"/>
            </a:lvl1pPr>
          </a:lstStyle>
          <a:p>
            <a:pPr/>
            <a:r>
              <a:t>What to document</a:t>
            </a:r>
          </a:p>
        </p:txBody>
      </p:sp>
      <p:sp>
        <p:nvSpPr>
          <p:cNvPr id="141" name="Shape 141"/>
          <p:cNvSpPr/>
          <p:nvPr>
            <p:ph type="body" idx="1"/>
          </p:nvPr>
        </p:nvSpPr>
        <p:spPr>
          <a:xfrm>
            <a:off x="311699" y="1152475"/>
            <a:ext cx="8520602" cy="3416400"/>
          </a:xfrm>
          <a:prstGeom prst="rect">
            <a:avLst/>
          </a:prstGeom>
        </p:spPr>
        <p:txBody>
          <a:bodyPr/>
          <a:lstStyle/>
          <a:p>
            <a:pPr>
              <a:buSzTx/>
              <a:buNone/>
              <a:defRPr b="1"/>
            </a:pPr>
            <a:r>
              <a:t>High-level</a:t>
            </a:r>
            <a:r>
              <a:rPr b="0"/>
              <a:t> documentation explains your research goals and the progress of your project.</a:t>
            </a:r>
            <a:endParaRPr b="0"/>
          </a:p>
          <a:p>
            <a:pPr>
              <a:buSzTx/>
              <a:buNone/>
              <a:defRPr b="1"/>
            </a:pPr>
            <a:r>
              <a:t>Low-level</a:t>
            </a:r>
            <a:r>
              <a:rPr b="0"/>
              <a:t> documentation explains the details of the data, how it has been collected, stored, and changed over time.</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xfrm>
            <a:off x="311699" y="445025"/>
            <a:ext cx="8520602" cy="572701"/>
          </a:xfrm>
          <a:prstGeom prst="rect">
            <a:avLst/>
          </a:prstGeom>
        </p:spPr>
        <p:txBody>
          <a:bodyPr/>
          <a:lstStyle>
            <a:lvl1pPr defTabSz="877823">
              <a:defRPr sz="2688"/>
            </a:lvl1pPr>
          </a:lstStyle>
          <a:p>
            <a:pPr/>
            <a:r>
              <a:t>Project documentation</a:t>
            </a:r>
          </a:p>
        </p:txBody>
      </p:sp>
      <p:sp>
        <p:nvSpPr>
          <p:cNvPr id="146" name="Shape 146"/>
          <p:cNvSpPr/>
          <p:nvPr>
            <p:ph type="body" idx="1"/>
          </p:nvPr>
        </p:nvSpPr>
        <p:spPr>
          <a:xfrm>
            <a:off x="311699" y="1152475"/>
            <a:ext cx="8520602" cy="3416400"/>
          </a:xfrm>
          <a:prstGeom prst="rect">
            <a:avLst/>
          </a:prstGeom>
        </p:spPr>
        <p:txBody>
          <a:bodyPr/>
          <a:lstStyle/>
          <a:p>
            <a:pPr marL="457200" indent="-228600"/>
            <a:r>
              <a:t>Rationale and context for data collection.</a:t>
            </a:r>
          </a:p>
          <a:p>
            <a:pPr marL="457200" indent="-228600"/>
            <a:r>
              <a:t>Research questions, goals, and hypotheses.</a:t>
            </a:r>
          </a:p>
          <a:p>
            <a:pPr marL="457200" indent="-228600"/>
            <a:r>
              <a:t>Data sources, collection methodology, protocols.</a:t>
            </a:r>
          </a:p>
          <a:p>
            <a:pPr marL="457200" indent="-228600"/>
            <a:r>
              <a:t>Data validation and quality assurance actions.</a:t>
            </a:r>
          </a:p>
          <a:p>
            <a:pPr marL="457200" indent="-228600"/>
            <a:r>
              <a:t>Transformation of raw or derived data for integration or analysis.</a:t>
            </a:r>
          </a:p>
          <a:p>
            <a:pPr marL="457200" indent="-228600"/>
            <a:r>
              <a:t>Data confidentiality, access, and use conditions.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xfrm>
            <a:off x="311699" y="445025"/>
            <a:ext cx="8520602" cy="572701"/>
          </a:xfrm>
          <a:prstGeom prst="rect">
            <a:avLst/>
          </a:prstGeom>
        </p:spPr>
        <p:txBody>
          <a:bodyPr/>
          <a:lstStyle>
            <a:lvl1pPr defTabSz="877823">
              <a:defRPr sz="2688"/>
            </a:lvl1pPr>
          </a:lstStyle>
          <a:p>
            <a:pPr/>
            <a:r>
              <a:t>Dataset documentation</a:t>
            </a:r>
          </a:p>
        </p:txBody>
      </p:sp>
      <p:sp>
        <p:nvSpPr>
          <p:cNvPr id="151" name="Shape 151"/>
          <p:cNvSpPr/>
          <p:nvPr>
            <p:ph type="body" idx="1"/>
          </p:nvPr>
        </p:nvSpPr>
        <p:spPr>
          <a:xfrm>
            <a:off x="311699" y="1152475"/>
            <a:ext cx="8520602" cy="3416400"/>
          </a:xfrm>
          <a:prstGeom prst="rect">
            <a:avLst/>
          </a:prstGeom>
        </p:spPr>
        <p:txBody>
          <a:bodyPr/>
          <a:lstStyle/>
          <a:p>
            <a:pPr marL="434340" indent="-217170" defTabSz="868680">
              <a:spcBef>
                <a:spcPts val="1500"/>
              </a:spcBef>
              <a:defRPr sz="1710"/>
            </a:pPr>
            <a:r>
              <a:t>Variable names and descriptions.</a:t>
            </a:r>
          </a:p>
          <a:p>
            <a:pPr marL="434340" indent="-217170" defTabSz="868680">
              <a:spcBef>
                <a:spcPts val="1500"/>
              </a:spcBef>
              <a:defRPr sz="1710"/>
            </a:pPr>
            <a:r>
              <a:t>Codes and classification schemes.</a:t>
            </a:r>
          </a:p>
          <a:p>
            <a:pPr marL="434340" indent="-217170" defTabSz="868680">
              <a:spcBef>
                <a:spcPts val="1500"/>
              </a:spcBef>
              <a:defRPr sz="1710"/>
            </a:pPr>
            <a:r>
              <a:t>Algorithms used to transform data.</a:t>
            </a:r>
          </a:p>
          <a:p>
            <a:pPr marL="434340" indent="-217170" defTabSz="868680">
              <a:spcBef>
                <a:spcPts val="1500"/>
              </a:spcBef>
              <a:defRPr sz="1710"/>
            </a:pPr>
            <a:r>
              <a:t>Structure and organization of files.</a:t>
            </a:r>
          </a:p>
          <a:p>
            <a:pPr marL="434340" indent="-217170" defTabSz="868680">
              <a:spcBef>
                <a:spcPts val="1500"/>
              </a:spcBef>
              <a:defRPr sz="1710"/>
            </a:pPr>
            <a:r>
              <a:t>Relationship among data files or tables in a database schema.</a:t>
            </a:r>
          </a:p>
          <a:p>
            <a:pPr marL="434340" indent="-217170" defTabSz="868680">
              <a:spcBef>
                <a:spcPts val="1500"/>
              </a:spcBef>
              <a:defRPr sz="1710"/>
            </a:pPr>
            <a:r>
              <a:t>Version information.</a:t>
            </a:r>
          </a:p>
          <a:p>
            <a:pPr marL="434340" indent="-217170" defTabSz="868680">
              <a:spcBef>
                <a:spcPts val="1500"/>
              </a:spcBef>
              <a:defRPr sz="1710"/>
            </a:pPr>
            <a:r>
              <a:t>File formats and software used.</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p>
            <a:pPr/>
            <a:r>
              <a:t>Break</a:t>
            </a:r>
          </a:p>
        </p:txBody>
      </p:sp>
      <p:pic>
        <p:nvPicPr>
          <p:cNvPr id="156" name="pasted-image.tiff"/>
          <p:cNvPicPr>
            <a:picLocks noChangeAspect="1"/>
          </p:cNvPicPr>
          <p:nvPr/>
        </p:nvPicPr>
        <p:blipFill>
          <a:blip r:embed="rId2">
            <a:extLst/>
          </a:blip>
          <a:stretch>
            <a:fillRect/>
          </a:stretch>
        </p:blipFill>
        <p:spPr>
          <a:xfrm>
            <a:off x="3050160" y="2755539"/>
            <a:ext cx="1134112" cy="1062965"/>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